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48"/>
  </p:notesMasterIdLst>
  <p:handoutMasterIdLst>
    <p:handoutMasterId r:id="rId49"/>
  </p:handoutMasterIdLst>
  <p:sldIdLst>
    <p:sldId id="270" r:id="rId5"/>
    <p:sldId id="271" r:id="rId6"/>
    <p:sldId id="258" r:id="rId7"/>
    <p:sldId id="314" r:id="rId8"/>
    <p:sldId id="315" r:id="rId9"/>
    <p:sldId id="261" r:id="rId10"/>
    <p:sldId id="274" r:id="rId11"/>
    <p:sldId id="324" r:id="rId12"/>
    <p:sldId id="280" r:id="rId13"/>
    <p:sldId id="316" r:id="rId14"/>
    <p:sldId id="320" r:id="rId15"/>
    <p:sldId id="321" r:id="rId16"/>
    <p:sldId id="282" r:id="rId17"/>
    <p:sldId id="322" r:id="rId18"/>
    <p:sldId id="285" r:id="rId19"/>
    <p:sldId id="286" r:id="rId20"/>
    <p:sldId id="291" r:id="rId21"/>
    <p:sldId id="287" r:id="rId22"/>
    <p:sldId id="326" r:id="rId23"/>
    <p:sldId id="327" r:id="rId24"/>
    <p:sldId id="328" r:id="rId25"/>
    <p:sldId id="330" r:id="rId26"/>
    <p:sldId id="288" r:id="rId27"/>
    <p:sldId id="292" r:id="rId28"/>
    <p:sldId id="317" r:id="rId29"/>
    <p:sldId id="294" r:id="rId30"/>
    <p:sldId id="331" r:id="rId31"/>
    <p:sldId id="295" r:id="rId32"/>
    <p:sldId id="308" r:id="rId33"/>
    <p:sldId id="296" r:id="rId34"/>
    <p:sldId id="306" r:id="rId35"/>
    <p:sldId id="323" r:id="rId36"/>
    <p:sldId id="336" r:id="rId37"/>
    <p:sldId id="310" r:id="rId38"/>
    <p:sldId id="332" r:id="rId39"/>
    <p:sldId id="333" r:id="rId40"/>
    <p:sldId id="334" r:id="rId41"/>
    <p:sldId id="335" r:id="rId42"/>
    <p:sldId id="319" r:id="rId43"/>
    <p:sldId id="299" r:id="rId44"/>
    <p:sldId id="304" r:id="rId45"/>
    <p:sldId id="305" r:id="rId46"/>
    <p:sldId id="269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AB"/>
    <a:srgbClr val="E79E0A"/>
    <a:srgbClr val="C020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57920B-FD96-4D34-8C4C-3B276E01B273}" v="1770" dt="2022-08-19T22:48:03.8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327" autoAdjust="0"/>
  </p:normalViewPr>
  <p:slideViewPr>
    <p:cSldViewPr snapToGrid="0">
      <p:cViewPr varScale="1">
        <p:scale>
          <a:sx n="74" d="100"/>
          <a:sy n="74" d="100"/>
        </p:scale>
        <p:origin x="171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8/20/2022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Website </a:t>
            </a:r>
            <a:r>
              <a:rPr lang="en-US" dirty="0" err="1"/>
              <a:t>thuê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trọ</a:t>
            </a:r>
            <a:r>
              <a:rPr lang="en-US" dirty="0"/>
              <a:t>,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sĩ</a:t>
            </a:r>
            <a:r>
              <a:rPr lang="en-US" dirty="0"/>
              <a:t> </a:t>
            </a:r>
            <a:r>
              <a:rPr lang="en-US" dirty="0" err="1"/>
              <a:t>Trịnh</a:t>
            </a:r>
            <a:r>
              <a:rPr lang="en-US" dirty="0"/>
              <a:t> </a:t>
            </a:r>
            <a:r>
              <a:rPr lang="en-US" dirty="0" err="1"/>
              <a:t>Tuấn</a:t>
            </a:r>
            <a:r>
              <a:rPr lang="en-US" dirty="0"/>
              <a:t> </a:t>
            </a:r>
            <a:r>
              <a:rPr lang="en-US" dirty="0" err="1"/>
              <a:t>Đạt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90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use case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use case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rã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21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client, </a:t>
            </a:r>
            <a:r>
              <a:rPr lang="en-US" dirty="0" err="1"/>
              <a:t>có</a:t>
            </a:r>
            <a:r>
              <a:rPr lang="en-US" dirty="0"/>
              <a:t> 3 package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đáng</a:t>
            </a:r>
            <a:r>
              <a:rPr lang="en-US" dirty="0"/>
              <a:t> </a:t>
            </a:r>
            <a:r>
              <a:rPr lang="en-US" dirty="0" err="1"/>
              <a:t>chú</a:t>
            </a:r>
            <a:r>
              <a:rPr lang="en-US" dirty="0"/>
              <a:t> ý bao </a:t>
            </a:r>
            <a:r>
              <a:rPr lang="en-US" dirty="0" err="1"/>
              <a:t>gồm</a:t>
            </a:r>
            <a:r>
              <a:rPr lang="en-US" dirty="0"/>
              <a:t> views component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apis</a:t>
            </a:r>
            <a:endParaRPr lang="en-US" dirty="0"/>
          </a:p>
          <a:p>
            <a:r>
              <a:rPr lang="en-US" dirty="0"/>
              <a:t>component </a:t>
            </a:r>
            <a:r>
              <a:rPr lang="en-US" dirty="0" err="1"/>
              <a:t>là</a:t>
            </a:r>
            <a:r>
              <a:rPr lang="en-US" dirty="0"/>
              <a:t> package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xuyên</a:t>
            </a:r>
            <a:r>
              <a:rPr lang="en-US" dirty="0"/>
              <a:t> </a:t>
            </a:r>
            <a:r>
              <a:rPr lang="en-US" dirty="0" err="1"/>
              <a:t>suốt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ô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hay header footer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</a:p>
          <a:p>
            <a:r>
              <a:rPr lang="en-US" dirty="0" err="1"/>
              <a:t>Apis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package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class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function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server </a:t>
            </a:r>
          </a:p>
          <a:p>
            <a:r>
              <a:rPr lang="en-US" dirty="0"/>
              <a:t>Views </a:t>
            </a:r>
            <a:r>
              <a:rPr lang="en-US" dirty="0" err="1"/>
              <a:t>là</a:t>
            </a:r>
            <a:r>
              <a:rPr lang="en-US" dirty="0"/>
              <a:t> package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class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57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81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ở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class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interface,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do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C#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4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Ở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C#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dependence injection,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.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thết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SOLID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D, dependency </a:t>
            </a:r>
            <a:r>
              <a:rPr lang="en-US" dirty="0" err="1"/>
              <a:t>inversetion</a:t>
            </a:r>
            <a:r>
              <a:rPr lang="en-US" dirty="0"/>
              <a:t> </a:t>
            </a:r>
            <a:r>
              <a:rPr lang="en-US" dirty="0" err="1"/>
              <a:t>đảo</a:t>
            </a:r>
            <a:r>
              <a:rPr lang="en-US" dirty="0"/>
              <a:t>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0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54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05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SQL </a:t>
            </a:r>
            <a:r>
              <a:rPr lang="en-US" dirty="0" err="1"/>
              <a:t>với</a:t>
            </a:r>
            <a:r>
              <a:rPr lang="en-US" dirty="0"/>
              <a:t> 9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slide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84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56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50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5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13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1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62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10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16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77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301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58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6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62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800" b="0" i="0" dirty="0">
                <a:solidFill>
                  <a:srgbClr val="000000"/>
                </a:solidFill>
                <a:effectLst/>
                <a:latin typeface="VnNimbusRomanNo9L"/>
              </a:rPr>
              <a:t>Tìm kiếm nhà trọ hiện nay là một nhu cầu thiết yếu của rất nhiều người, đặc biệt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nNimbusRomanNo9L"/>
              </a:rPr>
              <a:t> 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VnNimbusRomanNo9L"/>
              </a:rPr>
              <a:t>là với hai đối tượng chính là công nhân và sinh viên. Ở Hà Nội và các thành phố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nNimbusRomanNo9L"/>
              </a:rPr>
              <a:t> 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VnNimbusRomanNo9L"/>
              </a:rPr>
              <a:t>lớn, không khó để bắt gặp được những tờ rơi quảng cáo nhà trọ hay hình ảnh các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VnNimbusRomanNo9L"/>
              </a:rPr>
              <a:t> </a:t>
            </a:r>
            <a:r>
              <a:rPr lang="vi-VN" sz="1800" b="0" i="0" dirty="0">
                <a:solidFill>
                  <a:srgbClr val="000000"/>
                </a:solidFill>
                <a:effectLst/>
                <a:latin typeface="VnNimbusRomanNo9L"/>
              </a:rPr>
              <a:t>sinh viên đi khắp nơi tìm nhà trọ phù hợp với nhu cầu cá nhân</a:t>
            </a:r>
            <a:r>
              <a:rPr lang="vi-VN" dirty="0"/>
              <a:t> </a:t>
            </a:r>
            <a:br>
              <a:rPr lang="vi-VN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886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bối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covid 19,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online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trọ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đột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86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Hai website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tiếng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thuê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trọ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kể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muonnha.com.vn </a:t>
            </a:r>
            <a:r>
              <a:rPr lang="en-US" dirty="0" err="1"/>
              <a:t>và</a:t>
            </a:r>
            <a:r>
              <a:rPr lang="en-US" dirty="0"/>
              <a:t> phongtro123.com.  Hai website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thuê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.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49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</a:p>
          <a:p>
            <a:r>
              <a:rPr lang="en-US" dirty="0"/>
              <a:t>Model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sự</a:t>
            </a:r>
            <a:endParaRPr lang="en-US" dirty="0"/>
          </a:p>
          <a:p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Model </a:t>
            </a:r>
            <a:r>
              <a:rPr lang="en-US" dirty="0" err="1"/>
              <a:t>và</a:t>
            </a:r>
            <a:r>
              <a:rPr lang="en-US" dirty="0"/>
              <a:t> view </a:t>
            </a:r>
            <a:r>
              <a:rPr lang="en-US" dirty="0" err="1"/>
              <a:t>khi</a:t>
            </a:r>
            <a:r>
              <a:rPr lang="en-US" dirty="0"/>
              <a:t> view </a:t>
            </a:r>
            <a:r>
              <a:rPr lang="en-US" dirty="0" err="1"/>
              <a:t>hoặc</a:t>
            </a:r>
            <a:r>
              <a:rPr lang="en-US" dirty="0"/>
              <a:t> model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6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,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 </a:t>
            </a:r>
          </a:p>
          <a:p>
            <a:r>
              <a:rPr lang="en-US" dirty="0" err="1"/>
              <a:t>Vuejs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framework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,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,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Single Page Application.</a:t>
            </a:r>
          </a:p>
          <a:p>
            <a:r>
              <a:rPr lang="en-US" dirty="0" err="1"/>
              <a:t>Vuex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vuejs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52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ba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 User, Admin </a:t>
            </a:r>
            <a:r>
              <a:rPr lang="en-US" dirty="0" err="1"/>
              <a:t>và</a:t>
            </a:r>
            <a:r>
              <a:rPr lang="en-US" dirty="0"/>
              <a:t> Guest</a:t>
            </a:r>
          </a:p>
          <a:p>
            <a:pPr marL="171450" indent="-171450">
              <a:buFontTx/>
              <a:buChar char="-"/>
            </a:pPr>
            <a:r>
              <a:rPr lang="en-US" dirty="0"/>
              <a:t>Guest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/>
              <a:t>Admin </a:t>
            </a:r>
            <a:r>
              <a:rPr lang="en-US" dirty="0" err="1"/>
              <a:t>và</a:t>
            </a:r>
            <a:r>
              <a:rPr lang="en-US" dirty="0"/>
              <a:t> User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lượt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Admin </a:t>
            </a:r>
            <a:r>
              <a:rPr lang="en-US" dirty="0" err="1"/>
              <a:t>và</a:t>
            </a:r>
            <a:r>
              <a:rPr lang="en-US" dirty="0"/>
              <a:t> User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87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EED565-B201-9820-6A01-805841558911}"/>
              </a:ext>
            </a:extLst>
          </p:cNvPr>
          <p:cNvCxnSpPr>
            <a:cxnSpLocks/>
          </p:cNvCxnSpPr>
          <p:nvPr userDrawn="1"/>
        </p:nvCxnSpPr>
        <p:spPr>
          <a:xfrm>
            <a:off x="-13" y="794419"/>
            <a:ext cx="9144000" cy="0"/>
          </a:xfrm>
          <a:prstGeom prst="line">
            <a:avLst/>
          </a:prstGeom>
          <a:ln w="295275">
            <a:solidFill>
              <a:srgbClr val="E79E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A6EB48-D64D-4896-8A66-A0FB7466F239}"/>
              </a:ext>
            </a:extLst>
          </p:cNvPr>
          <p:cNvCxnSpPr>
            <a:cxnSpLocks/>
          </p:cNvCxnSpPr>
          <p:nvPr userDrawn="1"/>
        </p:nvCxnSpPr>
        <p:spPr>
          <a:xfrm>
            <a:off x="0" y="282702"/>
            <a:ext cx="9144000" cy="0"/>
          </a:xfrm>
          <a:prstGeom prst="line">
            <a:avLst/>
          </a:prstGeom>
          <a:ln w="571500">
            <a:solidFill>
              <a:srgbClr val="C02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8/20/2022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 ………………………………………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FE36A8-2FCE-F0B1-3F90-9D04219BB7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703" r="1"/>
          <a:stretch/>
        </p:blipFill>
        <p:spPr>
          <a:xfrm>
            <a:off x="129363" y="6332575"/>
            <a:ext cx="1169954" cy="4212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60CF8D-B081-7F62-9D0E-C836DABC4C57}"/>
              </a:ext>
            </a:extLst>
          </p:cNvPr>
          <p:cNvSpPr txBox="1"/>
          <p:nvPr userDrawn="1"/>
        </p:nvSpPr>
        <p:spPr>
          <a:xfrm>
            <a:off x="1250879" y="6411031"/>
            <a:ext cx="2638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TRƯỜNG CÔNG NGHỆ THÔNG TIN VÀ TRUYỀN THÔNG</a:t>
            </a:r>
            <a:br>
              <a:rPr lang="en-US" sz="600" b="1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600" b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School of Information and Communication Technology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789D6C-156F-3469-A951-6342C0863E16}"/>
              </a:ext>
            </a:extLst>
          </p:cNvPr>
          <p:cNvCxnSpPr>
            <a:cxnSpLocks/>
          </p:cNvCxnSpPr>
          <p:nvPr userDrawn="1"/>
        </p:nvCxnSpPr>
        <p:spPr>
          <a:xfrm>
            <a:off x="3429000" y="6542153"/>
            <a:ext cx="5495783" cy="0"/>
          </a:xfrm>
          <a:prstGeom prst="line">
            <a:avLst/>
          </a:prstGeom>
          <a:ln w="28575">
            <a:solidFill>
              <a:srgbClr val="C02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952234-11F9-A145-4760-C2E3359880B9}"/>
              </a:ext>
            </a:extLst>
          </p:cNvPr>
          <p:cNvCxnSpPr>
            <a:cxnSpLocks/>
          </p:cNvCxnSpPr>
          <p:nvPr userDrawn="1"/>
        </p:nvCxnSpPr>
        <p:spPr>
          <a:xfrm>
            <a:off x="0" y="282702"/>
            <a:ext cx="9144000" cy="0"/>
          </a:xfrm>
          <a:prstGeom prst="line">
            <a:avLst/>
          </a:prstGeom>
          <a:ln w="571500">
            <a:solidFill>
              <a:srgbClr val="C02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7093BD-73C0-2483-4358-43D8F81A09AB}"/>
              </a:ext>
            </a:extLst>
          </p:cNvPr>
          <p:cNvCxnSpPr>
            <a:cxnSpLocks/>
          </p:cNvCxnSpPr>
          <p:nvPr userDrawn="1"/>
        </p:nvCxnSpPr>
        <p:spPr>
          <a:xfrm>
            <a:off x="0" y="665828"/>
            <a:ext cx="9144000" cy="0"/>
          </a:xfrm>
          <a:prstGeom prst="line">
            <a:avLst/>
          </a:prstGeom>
          <a:ln w="38100">
            <a:solidFill>
              <a:srgbClr val="E79E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8/20/2022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2FD5BF-015F-9AC2-A050-75A5CD218C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703" r="1"/>
          <a:stretch/>
        </p:blipFill>
        <p:spPr>
          <a:xfrm>
            <a:off x="129363" y="6332575"/>
            <a:ext cx="1169954" cy="42121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E9591D-7B40-24C9-47DA-A438C232FEDC}"/>
              </a:ext>
            </a:extLst>
          </p:cNvPr>
          <p:cNvCxnSpPr>
            <a:cxnSpLocks/>
          </p:cNvCxnSpPr>
          <p:nvPr userDrawn="1"/>
        </p:nvCxnSpPr>
        <p:spPr>
          <a:xfrm>
            <a:off x="1432560" y="6542153"/>
            <a:ext cx="7492223" cy="0"/>
          </a:xfrm>
          <a:prstGeom prst="line">
            <a:avLst/>
          </a:prstGeom>
          <a:ln w="28575">
            <a:solidFill>
              <a:srgbClr val="C02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12830A0-EF4A-ECA6-5F78-1C732C31D048}"/>
              </a:ext>
            </a:extLst>
          </p:cNvPr>
          <p:cNvCxnSpPr>
            <a:cxnSpLocks/>
          </p:cNvCxnSpPr>
          <p:nvPr userDrawn="1"/>
        </p:nvCxnSpPr>
        <p:spPr>
          <a:xfrm>
            <a:off x="-13" y="794419"/>
            <a:ext cx="9144000" cy="0"/>
          </a:xfrm>
          <a:prstGeom prst="line">
            <a:avLst/>
          </a:prstGeom>
          <a:ln w="295275">
            <a:solidFill>
              <a:srgbClr val="E79E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DDCB185-6282-8201-590B-A6B81CF3D3A8}"/>
              </a:ext>
            </a:extLst>
          </p:cNvPr>
          <p:cNvCxnSpPr>
            <a:cxnSpLocks/>
          </p:cNvCxnSpPr>
          <p:nvPr userDrawn="1"/>
        </p:nvCxnSpPr>
        <p:spPr>
          <a:xfrm>
            <a:off x="0" y="282702"/>
            <a:ext cx="9144000" cy="0"/>
          </a:xfrm>
          <a:prstGeom prst="line">
            <a:avLst/>
          </a:prstGeom>
          <a:ln w="571500">
            <a:solidFill>
              <a:srgbClr val="C02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8/20/2022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7287B-2E55-9DCB-A481-577345D09B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2703" r="1"/>
          <a:stretch/>
        </p:blipFill>
        <p:spPr>
          <a:xfrm>
            <a:off x="129363" y="6332575"/>
            <a:ext cx="1169954" cy="42121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787D1-A9DF-6450-850A-526A37CF71CE}"/>
              </a:ext>
            </a:extLst>
          </p:cNvPr>
          <p:cNvCxnSpPr>
            <a:cxnSpLocks/>
          </p:cNvCxnSpPr>
          <p:nvPr userDrawn="1"/>
        </p:nvCxnSpPr>
        <p:spPr>
          <a:xfrm>
            <a:off x="1432560" y="6542153"/>
            <a:ext cx="7492223" cy="0"/>
          </a:xfrm>
          <a:prstGeom prst="line">
            <a:avLst/>
          </a:prstGeom>
          <a:ln w="28575">
            <a:solidFill>
              <a:srgbClr val="C02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933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8/20/2022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4" r:id="rId4"/>
    <p:sldLayoutId id="2147483675" r:id="rId5"/>
    <p:sldLayoutId id="2147483677" r:id="rId6"/>
    <p:sldLayoutId id="2147483678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jp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Google Shape;45;p2">
            <a:extLst>
              <a:ext uri="{FF2B5EF4-FFF2-40B4-BE49-F238E27FC236}">
                <a16:creationId xmlns:a16="http://schemas.microsoft.com/office/drawing/2014/main" id="{2220C703-C8A8-A8AE-E667-2E92E5E30B14}"/>
              </a:ext>
            </a:extLst>
          </p:cNvPr>
          <p:cNvSpPr txBox="1">
            <a:spLocks/>
          </p:cNvSpPr>
          <p:nvPr/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Google Shape;46;p2">
            <a:extLst>
              <a:ext uri="{FF2B5EF4-FFF2-40B4-BE49-F238E27FC236}">
                <a16:creationId xmlns:a16="http://schemas.microsoft.com/office/drawing/2014/main" id="{5603A59A-DCA4-4999-F142-F75193376C53}"/>
              </a:ext>
            </a:extLst>
          </p:cNvPr>
          <p:cNvSpPr txBox="1"/>
          <p:nvPr/>
        </p:nvSpPr>
        <p:spPr>
          <a:xfrm>
            <a:off x="3442448" y="546842"/>
            <a:ext cx="54823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C02034"/>
                </a:solidFill>
                <a:latin typeface="Lato"/>
                <a:ea typeface="Lato"/>
                <a:cs typeface="Lato"/>
                <a:sym typeface="Lato"/>
              </a:rPr>
              <a:t>Nội dung</a:t>
            </a:r>
            <a:endParaRPr/>
          </a:p>
        </p:txBody>
      </p:sp>
      <p:grpSp>
        <p:nvGrpSpPr>
          <p:cNvPr id="11" name="Google Shape;47;p2">
            <a:extLst>
              <a:ext uri="{FF2B5EF4-FFF2-40B4-BE49-F238E27FC236}">
                <a16:creationId xmlns:a16="http://schemas.microsoft.com/office/drawing/2014/main" id="{BBC0C1F9-A36F-8E14-8208-18830EDB8D74}"/>
              </a:ext>
            </a:extLst>
          </p:cNvPr>
          <p:cNvGrpSpPr/>
          <p:nvPr/>
        </p:nvGrpSpPr>
        <p:grpSpPr>
          <a:xfrm>
            <a:off x="3458307" y="1506510"/>
            <a:ext cx="5466476" cy="640080"/>
            <a:chOff x="3458307" y="1506510"/>
            <a:chExt cx="5466476" cy="640080"/>
          </a:xfrm>
        </p:grpSpPr>
        <p:sp>
          <p:nvSpPr>
            <p:cNvPr id="12" name="Google Shape;48;p2">
              <a:extLst>
                <a:ext uri="{FF2B5EF4-FFF2-40B4-BE49-F238E27FC236}">
                  <a16:creationId xmlns:a16="http://schemas.microsoft.com/office/drawing/2014/main" id="{C5606088-24F0-084D-A5A4-42C1108880CE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/>
            </a:p>
          </p:txBody>
        </p:sp>
        <p:sp>
          <p:nvSpPr>
            <p:cNvPr id="13" name="Google Shape;49;p2">
              <a:extLst>
                <a:ext uri="{FF2B5EF4-FFF2-40B4-BE49-F238E27FC236}">
                  <a16:creationId xmlns:a16="http://schemas.microsoft.com/office/drawing/2014/main" id="{08C62E65-9E85-D1CC-45B8-345F6D7F9524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Giới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thiệu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đề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tài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dirty="0">
                <a:solidFill>
                  <a:srgbClr val="F0A2AB"/>
                </a:solidFill>
              </a:endParaRPr>
            </a:p>
          </p:txBody>
        </p:sp>
      </p:grpSp>
      <p:grpSp>
        <p:nvGrpSpPr>
          <p:cNvPr id="14" name="Google Shape;50;p2">
            <a:extLst>
              <a:ext uri="{FF2B5EF4-FFF2-40B4-BE49-F238E27FC236}">
                <a16:creationId xmlns:a16="http://schemas.microsoft.com/office/drawing/2014/main" id="{8B83915B-AA98-5826-63C1-648A42748C0A}"/>
              </a:ext>
            </a:extLst>
          </p:cNvPr>
          <p:cNvGrpSpPr/>
          <p:nvPr/>
        </p:nvGrpSpPr>
        <p:grpSpPr>
          <a:xfrm>
            <a:off x="3442448" y="2545360"/>
            <a:ext cx="5466476" cy="640080"/>
            <a:chOff x="3458307" y="1506510"/>
            <a:chExt cx="5466476" cy="640080"/>
          </a:xfrm>
        </p:grpSpPr>
        <p:sp>
          <p:nvSpPr>
            <p:cNvPr id="15" name="Google Shape;51;p2">
              <a:extLst>
                <a:ext uri="{FF2B5EF4-FFF2-40B4-BE49-F238E27FC236}">
                  <a16:creationId xmlns:a16="http://schemas.microsoft.com/office/drawing/2014/main" id="{A2B3C1CB-38EC-1A73-B1CB-3D82FCF4BB93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  <p:sp>
          <p:nvSpPr>
            <p:cNvPr id="16" name="Google Shape;52;p2">
              <a:extLst>
                <a:ext uri="{FF2B5EF4-FFF2-40B4-BE49-F238E27FC236}">
                  <a16:creationId xmlns:a16="http://schemas.microsoft.com/office/drawing/2014/main" id="{41A37275-F138-42BE-576C-C0857C2890C0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Công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nghệ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sử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dụng</a:t>
              </a:r>
              <a:endParaRPr sz="2300" b="0" i="0" u="none" strike="noStrike" cap="none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7" name="Google Shape;53;p2">
            <a:extLst>
              <a:ext uri="{FF2B5EF4-FFF2-40B4-BE49-F238E27FC236}">
                <a16:creationId xmlns:a16="http://schemas.microsoft.com/office/drawing/2014/main" id="{881D5E92-7B18-406D-D7A6-1E810CA5A2DD}"/>
              </a:ext>
            </a:extLst>
          </p:cNvPr>
          <p:cNvGrpSpPr/>
          <p:nvPr/>
        </p:nvGrpSpPr>
        <p:grpSpPr>
          <a:xfrm>
            <a:off x="3458307" y="3468960"/>
            <a:ext cx="5466476" cy="898198"/>
            <a:chOff x="3458307" y="1624609"/>
            <a:chExt cx="5466476" cy="898198"/>
          </a:xfrm>
        </p:grpSpPr>
        <p:sp>
          <p:nvSpPr>
            <p:cNvPr id="18" name="Google Shape;54;p2">
              <a:extLst>
                <a:ext uri="{FF2B5EF4-FFF2-40B4-BE49-F238E27FC236}">
                  <a16:creationId xmlns:a16="http://schemas.microsoft.com/office/drawing/2014/main" id="{754E2E9E-4169-4C5B-1589-DB02A9250B33}"/>
                </a:ext>
              </a:extLst>
            </p:cNvPr>
            <p:cNvSpPr/>
            <p:nvPr/>
          </p:nvSpPr>
          <p:spPr>
            <a:xfrm>
              <a:off x="3458307" y="1697708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/>
            </a:p>
          </p:txBody>
        </p:sp>
        <p:sp>
          <p:nvSpPr>
            <p:cNvPr id="19" name="Google Shape;55;p2">
              <a:extLst>
                <a:ext uri="{FF2B5EF4-FFF2-40B4-BE49-F238E27FC236}">
                  <a16:creationId xmlns:a16="http://schemas.microsoft.com/office/drawing/2014/main" id="{096698FA-8B93-498C-0C42-C931F49D390F}"/>
                </a:ext>
              </a:extLst>
            </p:cNvPr>
            <p:cNvSpPr txBox="1"/>
            <p:nvPr/>
          </p:nvSpPr>
          <p:spPr>
            <a:xfrm>
              <a:off x="4134145" y="1624609"/>
              <a:ext cx="4790638" cy="898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Thiết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kế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và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xây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dựng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hệ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thống</a:t>
              </a:r>
              <a:endParaRPr sz="2300" b="0" i="0" u="none" strike="noStrike" cap="none" dirty="0">
                <a:solidFill>
                  <a:srgbClr val="F0A2A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" name="Google Shape;56;p2">
            <a:extLst>
              <a:ext uri="{FF2B5EF4-FFF2-40B4-BE49-F238E27FC236}">
                <a16:creationId xmlns:a16="http://schemas.microsoft.com/office/drawing/2014/main" id="{FDF5FED4-CF9F-0422-B602-51D85B7B27D5}"/>
              </a:ext>
            </a:extLst>
          </p:cNvPr>
          <p:cNvGrpSpPr/>
          <p:nvPr/>
        </p:nvGrpSpPr>
        <p:grpSpPr>
          <a:xfrm>
            <a:off x="3442448" y="4486414"/>
            <a:ext cx="5466476" cy="640080"/>
            <a:chOff x="3458307" y="1506510"/>
            <a:chExt cx="5466476" cy="640080"/>
          </a:xfrm>
        </p:grpSpPr>
        <p:sp>
          <p:nvSpPr>
            <p:cNvPr id="21" name="Google Shape;57;p2">
              <a:extLst>
                <a:ext uri="{FF2B5EF4-FFF2-40B4-BE49-F238E27FC236}">
                  <a16:creationId xmlns:a16="http://schemas.microsoft.com/office/drawing/2014/main" id="{82A40AC6-E6D7-3BEE-66A6-A84C4B1F1362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/>
            </a:p>
          </p:txBody>
        </p:sp>
        <p:sp>
          <p:nvSpPr>
            <p:cNvPr id="22" name="Google Shape;58;p2">
              <a:extLst>
                <a:ext uri="{FF2B5EF4-FFF2-40B4-BE49-F238E27FC236}">
                  <a16:creationId xmlns:a16="http://schemas.microsoft.com/office/drawing/2014/main" id="{0BE1E51A-455B-5871-B36C-F5E027B37940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Kết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quả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và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đóng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góp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nổi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bật</a:t>
              </a:r>
              <a:endParaRPr sz="2300" b="0" i="0" u="none" strike="noStrike" cap="none" dirty="0">
                <a:solidFill>
                  <a:srgbClr val="F0A2A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3" name="Google Shape;59;p2">
            <a:extLst>
              <a:ext uri="{FF2B5EF4-FFF2-40B4-BE49-F238E27FC236}">
                <a16:creationId xmlns:a16="http://schemas.microsoft.com/office/drawing/2014/main" id="{68E6378C-FE6A-80ED-2195-ED39F615CE6A}"/>
              </a:ext>
            </a:extLst>
          </p:cNvPr>
          <p:cNvGrpSpPr/>
          <p:nvPr/>
        </p:nvGrpSpPr>
        <p:grpSpPr>
          <a:xfrm>
            <a:off x="3442448" y="5365006"/>
            <a:ext cx="5466476" cy="640080"/>
            <a:chOff x="3458307" y="1506510"/>
            <a:chExt cx="5466476" cy="640080"/>
          </a:xfrm>
        </p:grpSpPr>
        <p:sp>
          <p:nvSpPr>
            <p:cNvPr id="24" name="Google Shape;60;p2">
              <a:extLst>
                <a:ext uri="{FF2B5EF4-FFF2-40B4-BE49-F238E27FC236}">
                  <a16:creationId xmlns:a16="http://schemas.microsoft.com/office/drawing/2014/main" id="{15F80917-5C2B-F3F7-1128-2A8E9FA3E3C9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/>
            </a:p>
          </p:txBody>
        </p:sp>
        <p:sp>
          <p:nvSpPr>
            <p:cNvPr id="25" name="Google Shape;61;p2">
              <a:extLst>
                <a:ext uri="{FF2B5EF4-FFF2-40B4-BE49-F238E27FC236}">
                  <a16:creationId xmlns:a16="http://schemas.microsoft.com/office/drawing/2014/main" id="{9729E25B-76F8-6602-D495-D152409A2CCF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Kết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luận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và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hướng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phát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triển</a:t>
              </a:r>
              <a:endParaRPr sz="2300" b="0" i="0" u="none" strike="noStrike" cap="none" dirty="0">
                <a:solidFill>
                  <a:srgbClr val="F0A2A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811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CF8A7C-92A5-A455-12F1-4156F03A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73B628E-82BC-D121-FD0B-473541CCC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9" y="1001037"/>
            <a:ext cx="8986061" cy="508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93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CF8A7C-92A5-A455-12F1-4156F03A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endParaRPr lang="en-US" dirty="0"/>
          </a:p>
        </p:txBody>
      </p:sp>
      <p:sp>
        <p:nvSpPr>
          <p:cNvPr id="3" name="Google Shape;163;p10">
            <a:extLst>
              <a:ext uri="{FF2B5EF4-FFF2-40B4-BE49-F238E27FC236}">
                <a16:creationId xmlns:a16="http://schemas.microsoft.com/office/drawing/2014/main" id="{4A84971A-B7B8-F3EF-D681-1BB8B1BA1FC2}"/>
              </a:ext>
            </a:extLst>
          </p:cNvPr>
          <p:cNvSpPr/>
          <p:nvPr/>
        </p:nvSpPr>
        <p:spPr>
          <a:xfrm>
            <a:off x="703219" y="1648217"/>
            <a:ext cx="1329819" cy="52272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Client</a:t>
            </a:r>
            <a:endParaRPr dirty="0"/>
          </a:p>
        </p:txBody>
      </p:sp>
      <p:sp>
        <p:nvSpPr>
          <p:cNvPr id="4" name="Google Shape;163;p10">
            <a:extLst>
              <a:ext uri="{FF2B5EF4-FFF2-40B4-BE49-F238E27FC236}">
                <a16:creationId xmlns:a16="http://schemas.microsoft.com/office/drawing/2014/main" id="{0A28F3DD-1158-C9AA-22DA-8037837159E2}"/>
              </a:ext>
            </a:extLst>
          </p:cNvPr>
          <p:cNvSpPr/>
          <p:nvPr/>
        </p:nvSpPr>
        <p:spPr>
          <a:xfrm>
            <a:off x="703219" y="4727464"/>
            <a:ext cx="1329819" cy="52272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Server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5DB07A60-E340-B7C2-C102-6B331B190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20" y="965887"/>
            <a:ext cx="6278880" cy="3067269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90D38AED-AC0E-5CCF-359A-31EC5C7D0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908" y="3970566"/>
            <a:ext cx="6076040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7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CF8A7C-92A5-A455-12F1-4156F03A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2" name="Google Shape;161;p10">
            <a:extLst>
              <a:ext uri="{FF2B5EF4-FFF2-40B4-BE49-F238E27FC236}">
                <a16:creationId xmlns:a16="http://schemas.microsoft.com/office/drawing/2014/main" id="{99771550-946A-44A6-06D7-D8A634019B54}"/>
              </a:ext>
            </a:extLst>
          </p:cNvPr>
          <p:cNvSpPr/>
          <p:nvPr/>
        </p:nvSpPr>
        <p:spPr>
          <a:xfrm>
            <a:off x="6493334" y="998808"/>
            <a:ext cx="1656544" cy="52272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CSDL</a:t>
            </a:r>
            <a:endParaRPr/>
          </a:p>
        </p:txBody>
      </p:sp>
      <p:sp>
        <p:nvSpPr>
          <p:cNvPr id="3" name="Google Shape;162;p10">
            <a:extLst>
              <a:ext uri="{FF2B5EF4-FFF2-40B4-BE49-F238E27FC236}">
                <a16:creationId xmlns:a16="http://schemas.microsoft.com/office/drawing/2014/main" id="{DDBF7079-ECED-747B-6DB9-F64A3A6732D0}"/>
              </a:ext>
            </a:extLst>
          </p:cNvPr>
          <p:cNvSpPr/>
          <p:nvPr/>
        </p:nvSpPr>
        <p:spPr>
          <a:xfrm>
            <a:off x="3322688" y="1145564"/>
            <a:ext cx="1834048" cy="52272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Back-end</a:t>
            </a:r>
            <a:endParaRPr dirty="0"/>
          </a:p>
        </p:txBody>
      </p:sp>
      <p:sp>
        <p:nvSpPr>
          <p:cNvPr id="4" name="Google Shape;163;p10">
            <a:extLst>
              <a:ext uri="{FF2B5EF4-FFF2-40B4-BE49-F238E27FC236}">
                <a16:creationId xmlns:a16="http://schemas.microsoft.com/office/drawing/2014/main" id="{F28F173F-72E2-5D01-30E4-BC6808F0C615}"/>
              </a:ext>
            </a:extLst>
          </p:cNvPr>
          <p:cNvSpPr/>
          <p:nvPr/>
        </p:nvSpPr>
        <p:spPr>
          <a:xfrm>
            <a:off x="416680" y="1145564"/>
            <a:ext cx="1869120" cy="52272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Front-end</a:t>
            </a:r>
            <a:endParaRPr dirty="0"/>
          </a:p>
        </p:txBody>
      </p:sp>
      <p:cxnSp>
        <p:nvCxnSpPr>
          <p:cNvPr id="7" name="Google Shape;164;p10">
            <a:extLst>
              <a:ext uri="{FF2B5EF4-FFF2-40B4-BE49-F238E27FC236}">
                <a16:creationId xmlns:a16="http://schemas.microsoft.com/office/drawing/2014/main" id="{69CAC467-5E1F-D862-165F-D37962631374}"/>
              </a:ext>
            </a:extLst>
          </p:cNvPr>
          <p:cNvCxnSpPr/>
          <p:nvPr/>
        </p:nvCxnSpPr>
        <p:spPr>
          <a:xfrm>
            <a:off x="2841964" y="1145564"/>
            <a:ext cx="0" cy="4978298"/>
          </a:xfrm>
          <a:prstGeom prst="straightConnector1">
            <a:avLst/>
          </a:prstGeom>
          <a:noFill/>
          <a:ln w="41275" cap="flat" cmpd="dbl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165;p10">
            <a:extLst>
              <a:ext uri="{FF2B5EF4-FFF2-40B4-BE49-F238E27FC236}">
                <a16:creationId xmlns:a16="http://schemas.microsoft.com/office/drawing/2014/main" id="{56D69E5F-2017-A889-0A4A-04B1EA2D807B}"/>
              </a:ext>
            </a:extLst>
          </p:cNvPr>
          <p:cNvCxnSpPr/>
          <p:nvPr/>
        </p:nvCxnSpPr>
        <p:spPr>
          <a:xfrm>
            <a:off x="5543064" y="1129593"/>
            <a:ext cx="0" cy="4978298"/>
          </a:xfrm>
          <a:prstGeom prst="straightConnector1">
            <a:avLst/>
          </a:prstGeom>
          <a:noFill/>
          <a:ln w="41275" cap="flat" cmpd="dbl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D1ABF279-AEF2-DFBC-C132-7F214EFFB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679" y="1910682"/>
            <a:ext cx="1312679" cy="1196452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CBC0A9D2-0BC5-79D7-774D-9DC1A0EB9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28" y="3364819"/>
            <a:ext cx="1189896" cy="1189896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7CFC1939-6514-3463-33DE-F4F0AD8DF8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29" y="1850103"/>
            <a:ext cx="1883377" cy="1130026"/>
          </a:xfrm>
          <a:prstGeom prst="rect">
            <a:avLst/>
          </a:prstGeom>
        </p:spPr>
      </p:pic>
      <p:pic>
        <p:nvPicPr>
          <p:cNvPr id="18" name="Picture 17" descr="Logo, icon&#10;&#10;Description automatically generated">
            <a:extLst>
              <a:ext uri="{FF2B5EF4-FFF2-40B4-BE49-F238E27FC236}">
                <a16:creationId xmlns:a16="http://schemas.microsoft.com/office/drawing/2014/main" id="{78C68417-85DE-729F-C34C-16E938895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28" y="2846060"/>
            <a:ext cx="1871873" cy="1871873"/>
          </a:xfrm>
          <a:prstGeom prst="rect">
            <a:avLst/>
          </a:prstGeom>
        </p:spPr>
      </p:pic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73B245E2-6B4F-20B0-1610-DA03B915E2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62" y="4603764"/>
            <a:ext cx="1051968" cy="123040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677CEFB-6077-1B7D-D3D6-936EC71FD1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74056" y="1615460"/>
            <a:ext cx="1570843" cy="1570843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EF38CF43-7C65-0D0C-BCDB-CF2E9D5E3F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976" y="5166440"/>
            <a:ext cx="2292245" cy="764082"/>
          </a:xfrm>
          <a:prstGeom prst="rect">
            <a:avLst/>
          </a:prstGeom>
        </p:spPr>
      </p:pic>
      <p:cxnSp>
        <p:nvCxnSpPr>
          <p:cNvPr id="31" name="Google Shape;165;p10">
            <a:extLst>
              <a:ext uri="{FF2B5EF4-FFF2-40B4-BE49-F238E27FC236}">
                <a16:creationId xmlns:a16="http://schemas.microsoft.com/office/drawing/2014/main" id="{DB4611D2-1E0D-6EA1-67B3-1EA9597C0112}"/>
              </a:ext>
            </a:extLst>
          </p:cNvPr>
          <p:cNvCxnSpPr>
            <a:cxnSpLocks/>
          </p:cNvCxnSpPr>
          <p:nvPr/>
        </p:nvCxnSpPr>
        <p:spPr>
          <a:xfrm>
            <a:off x="5666824" y="3200538"/>
            <a:ext cx="2965649" cy="0"/>
          </a:xfrm>
          <a:prstGeom prst="straightConnector1">
            <a:avLst/>
          </a:prstGeom>
          <a:noFill/>
          <a:ln w="41275" cap="flat" cmpd="dbl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" name="Picture 36" descr="Shape&#10;&#10;Description automatically generated with low confidence">
            <a:extLst>
              <a:ext uri="{FF2B5EF4-FFF2-40B4-BE49-F238E27FC236}">
                <a16:creationId xmlns:a16="http://schemas.microsoft.com/office/drawing/2014/main" id="{3BEEEE40-B91E-105B-EE22-A3981AE755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948" y="3855939"/>
            <a:ext cx="2786000" cy="1376915"/>
          </a:xfrm>
          <a:prstGeom prst="rect">
            <a:avLst/>
          </a:prstGeom>
        </p:spPr>
      </p:pic>
      <p:sp>
        <p:nvSpPr>
          <p:cNvPr id="38" name="Google Shape;161;p10">
            <a:extLst>
              <a:ext uri="{FF2B5EF4-FFF2-40B4-BE49-F238E27FC236}">
                <a16:creationId xmlns:a16="http://schemas.microsoft.com/office/drawing/2014/main" id="{145BBBD7-DF41-A632-0982-889F9ACA74E2}"/>
              </a:ext>
            </a:extLst>
          </p:cNvPr>
          <p:cNvSpPr/>
          <p:nvPr/>
        </p:nvSpPr>
        <p:spPr>
          <a:xfrm>
            <a:off x="6668676" y="3357379"/>
            <a:ext cx="1656544" cy="52272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API</a:t>
            </a:r>
            <a:endParaRPr dirty="0"/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4B5A8519-CD67-A76B-9B5C-90016CB171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961" y="5476956"/>
            <a:ext cx="979689" cy="979689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9ACC87FB-00FC-C914-E844-3E9832057F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505" y="5363173"/>
            <a:ext cx="1244746" cy="114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5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Google Shape;45;p2">
            <a:extLst>
              <a:ext uri="{FF2B5EF4-FFF2-40B4-BE49-F238E27FC236}">
                <a16:creationId xmlns:a16="http://schemas.microsoft.com/office/drawing/2014/main" id="{2220C703-C8A8-A8AE-E667-2E92E5E30B14}"/>
              </a:ext>
            </a:extLst>
          </p:cNvPr>
          <p:cNvSpPr txBox="1">
            <a:spLocks/>
          </p:cNvSpPr>
          <p:nvPr/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Google Shape;46;p2">
            <a:extLst>
              <a:ext uri="{FF2B5EF4-FFF2-40B4-BE49-F238E27FC236}">
                <a16:creationId xmlns:a16="http://schemas.microsoft.com/office/drawing/2014/main" id="{5603A59A-DCA4-4999-F142-F75193376C53}"/>
              </a:ext>
            </a:extLst>
          </p:cNvPr>
          <p:cNvSpPr txBox="1"/>
          <p:nvPr/>
        </p:nvSpPr>
        <p:spPr>
          <a:xfrm>
            <a:off x="3442448" y="546842"/>
            <a:ext cx="54823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C02034"/>
                </a:solidFill>
                <a:latin typeface="Lato"/>
                <a:ea typeface="Lato"/>
                <a:cs typeface="Lato"/>
                <a:sym typeface="Lato"/>
              </a:rPr>
              <a:t>Nội dung</a:t>
            </a:r>
            <a:endParaRPr/>
          </a:p>
        </p:txBody>
      </p:sp>
      <p:grpSp>
        <p:nvGrpSpPr>
          <p:cNvPr id="11" name="Google Shape;47;p2">
            <a:extLst>
              <a:ext uri="{FF2B5EF4-FFF2-40B4-BE49-F238E27FC236}">
                <a16:creationId xmlns:a16="http://schemas.microsoft.com/office/drawing/2014/main" id="{BBC0C1F9-A36F-8E14-8208-18830EDB8D74}"/>
              </a:ext>
            </a:extLst>
          </p:cNvPr>
          <p:cNvGrpSpPr/>
          <p:nvPr/>
        </p:nvGrpSpPr>
        <p:grpSpPr>
          <a:xfrm>
            <a:off x="3458307" y="1506510"/>
            <a:ext cx="5466476" cy="640080"/>
            <a:chOff x="3458307" y="1506510"/>
            <a:chExt cx="5466476" cy="640080"/>
          </a:xfrm>
        </p:grpSpPr>
        <p:sp>
          <p:nvSpPr>
            <p:cNvPr id="12" name="Google Shape;48;p2">
              <a:extLst>
                <a:ext uri="{FF2B5EF4-FFF2-40B4-BE49-F238E27FC236}">
                  <a16:creationId xmlns:a16="http://schemas.microsoft.com/office/drawing/2014/main" id="{C5606088-24F0-084D-A5A4-42C1108880CE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/>
            </a:p>
          </p:txBody>
        </p:sp>
        <p:sp>
          <p:nvSpPr>
            <p:cNvPr id="13" name="Google Shape;49;p2">
              <a:extLst>
                <a:ext uri="{FF2B5EF4-FFF2-40B4-BE49-F238E27FC236}">
                  <a16:creationId xmlns:a16="http://schemas.microsoft.com/office/drawing/2014/main" id="{08C62E65-9E85-D1CC-45B8-345F6D7F9524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Giới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thiệu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đề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tài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dirty="0">
                <a:solidFill>
                  <a:srgbClr val="F0A2AB"/>
                </a:solidFill>
              </a:endParaRPr>
            </a:p>
          </p:txBody>
        </p:sp>
      </p:grpSp>
      <p:grpSp>
        <p:nvGrpSpPr>
          <p:cNvPr id="14" name="Google Shape;50;p2">
            <a:extLst>
              <a:ext uri="{FF2B5EF4-FFF2-40B4-BE49-F238E27FC236}">
                <a16:creationId xmlns:a16="http://schemas.microsoft.com/office/drawing/2014/main" id="{8B83915B-AA98-5826-63C1-648A42748C0A}"/>
              </a:ext>
            </a:extLst>
          </p:cNvPr>
          <p:cNvGrpSpPr/>
          <p:nvPr/>
        </p:nvGrpSpPr>
        <p:grpSpPr>
          <a:xfrm>
            <a:off x="3442448" y="2545360"/>
            <a:ext cx="5466476" cy="640080"/>
            <a:chOff x="3458307" y="1506510"/>
            <a:chExt cx="5466476" cy="640080"/>
          </a:xfrm>
        </p:grpSpPr>
        <p:sp>
          <p:nvSpPr>
            <p:cNvPr id="15" name="Google Shape;51;p2">
              <a:extLst>
                <a:ext uri="{FF2B5EF4-FFF2-40B4-BE49-F238E27FC236}">
                  <a16:creationId xmlns:a16="http://schemas.microsoft.com/office/drawing/2014/main" id="{A2B3C1CB-38EC-1A73-B1CB-3D82FCF4BB93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  <p:sp>
          <p:nvSpPr>
            <p:cNvPr id="16" name="Google Shape;52;p2">
              <a:extLst>
                <a:ext uri="{FF2B5EF4-FFF2-40B4-BE49-F238E27FC236}">
                  <a16:creationId xmlns:a16="http://schemas.microsoft.com/office/drawing/2014/main" id="{41A37275-F138-42BE-576C-C0857C2890C0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Công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nghệ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sử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dụng</a:t>
              </a:r>
              <a:endParaRPr sz="2300" b="0" i="0" u="none" strike="noStrike" cap="none" dirty="0">
                <a:solidFill>
                  <a:srgbClr val="F0A2A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7" name="Google Shape;53;p2">
            <a:extLst>
              <a:ext uri="{FF2B5EF4-FFF2-40B4-BE49-F238E27FC236}">
                <a16:creationId xmlns:a16="http://schemas.microsoft.com/office/drawing/2014/main" id="{881D5E92-7B18-406D-D7A6-1E810CA5A2DD}"/>
              </a:ext>
            </a:extLst>
          </p:cNvPr>
          <p:cNvGrpSpPr/>
          <p:nvPr/>
        </p:nvGrpSpPr>
        <p:grpSpPr>
          <a:xfrm>
            <a:off x="3458307" y="3468960"/>
            <a:ext cx="5466476" cy="898198"/>
            <a:chOff x="3458307" y="1624609"/>
            <a:chExt cx="5466476" cy="898198"/>
          </a:xfrm>
        </p:grpSpPr>
        <p:sp>
          <p:nvSpPr>
            <p:cNvPr id="18" name="Google Shape;54;p2">
              <a:extLst>
                <a:ext uri="{FF2B5EF4-FFF2-40B4-BE49-F238E27FC236}">
                  <a16:creationId xmlns:a16="http://schemas.microsoft.com/office/drawing/2014/main" id="{754E2E9E-4169-4C5B-1589-DB02A9250B33}"/>
                </a:ext>
              </a:extLst>
            </p:cNvPr>
            <p:cNvSpPr/>
            <p:nvPr/>
          </p:nvSpPr>
          <p:spPr>
            <a:xfrm>
              <a:off x="3458307" y="1697708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/>
            </a:p>
          </p:txBody>
        </p:sp>
        <p:sp>
          <p:nvSpPr>
            <p:cNvPr id="19" name="Google Shape;55;p2">
              <a:extLst>
                <a:ext uri="{FF2B5EF4-FFF2-40B4-BE49-F238E27FC236}">
                  <a16:creationId xmlns:a16="http://schemas.microsoft.com/office/drawing/2014/main" id="{096698FA-8B93-498C-0C42-C931F49D390F}"/>
                </a:ext>
              </a:extLst>
            </p:cNvPr>
            <p:cNvSpPr txBox="1"/>
            <p:nvPr/>
          </p:nvSpPr>
          <p:spPr>
            <a:xfrm>
              <a:off x="4134145" y="1624609"/>
              <a:ext cx="4790638" cy="898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Thiết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kế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và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xây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dựng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hệ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thống</a:t>
              </a:r>
              <a:endParaRPr sz="2300" b="0" i="0" u="none" strike="noStrike" cap="none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" name="Google Shape;56;p2">
            <a:extLst>
              <a:ext uri="{FF2B5EF4-FFF2-40B4-BE49-F238E27FC236}">
                <a16:creationId xmlns:a16="http://schemas.microsoft.com/office/drawing/2014/main" id="{FDF5FED4-CF9F-0422-B602-51D85B7B27D5}"/>
              </a:ext>
            </a:extLst>
          </p:cNvPr>
          <p:cNvGrpSpPr/>
          <p:nvPr/>
        </p:nvGrpSpPr>
        <p:grpSpPr>
          <a:xfrm>
            <a:off x="3442448" y="4486414"/>
            <a:ext cx="5466476" cy="640080"/>
            <a:chOff x="3458307" y="1506510"/>
            <a:chExt cx="5466476" cy="640080"/>
          </a:xfrm>
        </p:grpSpPr>
        <p:sp>
          <p:nvSpPr>
            <p:cNvPr id="21" name="Google Shape;57;p2">
              <a:extLst>
                <a:ext uri="{FF2B5EF4-FFF2-40B4-BE49-F238E27FC236}">
                  <a16:creationId xmlns:a16="http://schemas.microsoft.com/office/drawing/2014/main" id="{82A40AC6-E6D7-3BEE-66A6-A84C4B1F1362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/>
            </a:p>
          </p:txBody>
        </p:sp>
        <p:sp>
          <p:nvSpPr>
            <p:cNvPr id="22" name="Google Shape;58;p2">
              <a:extLst>
                <a:ext uri="{FF2B5EF4-FFF2-40B4-BE49-F238E27FC236}">
                  <a16:creationId xmlns:a16="http://schemas.microsoft.com/office/drawing/2014/main" id="{0BE1E51A-455B-5871-B36C-F5E027B37940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Kết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quả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và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đóng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góp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nổi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bật</a:t>
              </a:r>
              <a:endParaRPr sz="2300" b="0" i="0" u="none" strike="noStrike" cap="none" dirty="0">
                <a:solidFill>
                  <a:srgbClr val="F0A2A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3" name="Google Shape;59;p2">
            <a:extLst>
              <a:ext uri="{FF2B5EF4-FFF2-40B4-BE49-F238E27FC236}">
                <a16:creationId xmlns:a16="http://schemas.microsoft.com/office/drawing/2014/main" id="{68E6378C-FE6A-80ED-2195-ED39F615CE6A}"/>
              </a:ext>
            </a:extLst>
          </p:cNvPr>
          <p:cNvGrpSpPr/>
          <p:nvPr/>
        </p:nvGrpSpPr>
        <p:grpSpPr>
          <a:xfrm>
            <a:off x="3442448" y="5365006"/>
            <a:ext cx="5466476" cy="640080"/>
            <a:chOff x="3458307" y="1506510"/>
            <a:chExt cx="5466476" cy="640080"/>
          </a:xfrm>
        </p:grpSpPr>
        <p:sp>
          <p:nvSpPr>
            <p:cNvPr id="24" name="Google Shape;60;p2">
              <a:extLst>
                <a:ext uri="{FF2B5EF4-FFF2-40B4-BE49-F238E27FC236}">
                  <a16:creationId xmlns:a16="http://schemas.microsoft.com/office/drawing/2014/main" id="{15F80917-5C2B-F3F7-1128-2A8E9FA3E3C9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/>
            </a:p>
          </p:txBody>
        </p:sp>
        <p:sp>
          <p:nvSpPr>
            <p:cNvPr id="25" name="Google Shape;61;p2">
              <a:extLst>
                <a:ext uri="{FF2B5EF4-FFF2-40B4-BE49-F238E27FC236}">
                  <a16:creationId xmlns:a16="http://schemas.microsoft.com/office/drawing/2014/main" id="{9729E25B-76F8-6602-D495-D152409A2CCF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Kết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luận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và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hướng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phát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triển</a:t>
              </a:r>
              <a:endParaRPr sz="2300" b="0" i="0" u="none" strike="noStrike" cap="none" dirty="0">
                <a:solidFill>
                  <a:srgbClr val="F0A2A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524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z="2200" smtClean="0"/>
              <a:pPr/>
              <a:t>15</a:t>
            </a:fld>
            <a:endParaRPr lang="en-US" sz="22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A315D-8685-B3E5-3FB5-06D727A6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sz="2200"/>
              <a:t>Biểu đồ usecase tổng quan</a:t>
            </a: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705EB-F8A6-0E1E-F608-D664193360D8}"/>
              </a:ext>
            </a:extLst>
          </p:cNvPr>
          <p:cNvSpPr txBox="1"/>
          <p:nvPr/>
        </p:nvSpPr>
        <p:spPr>
          <a:xfrm>
            <a:off x="387276" y="1613154"/>
            <a:ext cx="26134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xây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dựng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tác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</a:p>
          <a:p>
            <a:pPr marL="342900" indent="-342900">
              <a:buAutoNum type="arabicPeriod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User</a:t>
            </a:r>
          </a:p>
          <a:p>
            <a:pPr marL="342900" indent="-342900">
              <a:buAutoNum type="arabicPeriod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Admin</a:t>
            </a:r>
          </a:p>
          <a:p>
            <a:pPr marL="342900" indent="-342900">
              <a:buAutoNum type="arabicPeriod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Guest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6082D-A988-5EFE-124C-4EADC5044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713" y="1016665"/>
            <a:ext cx="5637050" cy="5501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213A5B-DD9A-672F-7AA7-FE0584BD7383}"/>
              </a:ext>
            </a:extLst>
          </p:cNvPr>
          <p:cNvSpPr txBox="1"/>
          <p:nvPr/>
        </p:nvSpPr>
        <p:spPr>
          <a:xfrm>
            <a:off x="182237" y="4062364"/>
            <a:ext cx="3363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ð"/>
            </a:pP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Tổng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cộng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35 use case</a:t>
            </a:r>
          </a:p>
        </p:txBody>
      </p:sp>
    </p:spTree>
    <p:extLst>
      <p:ext uri="{BB962C8B-B14F-4D97-AF65-F5344CB8AC3E}">
        <p14:creationId xmlns:p14="http://schemas.microsoft.com/office/powerpoint/2010/main" val="247265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5BA838-F207-6C80-79C6-3880C3F0C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use case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rã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đăng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8A7165-4783-8BB5-A34F-D3A13E92406D}"/>
              </a:ext>
            </a:extLst>
          </p:cNvPr>
          <p:cNvSpPr txBox="1"/>
          <p:nvPr/>
        </p:nvSpPr>
        <p:spPr>
          <a:xfrm>
            <a:off x="254053" y="1237130"/>
            <a:ext cx="26720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Hai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tác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Admin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User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tham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use case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bài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5C51CBD-B8D4-A28A-3498-968999A83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530" y="1258756"/>
            <a:ext cx="5921253" cy="468670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C6200E8-A682-DE89-1C25-F9BE30F8A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323987" cy="277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1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A315D-8685-B3E5-3FB5-06D727A6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client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0BE4A65-F20F-E5FA-1C97-2139F1DE1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1333318"/>
            <a:ext cx="9000000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2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A315D-8685-B3E5-3FB5-06D727A6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server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33674E-704D-F508-B0F8-0C90ACA5139B}"/>
              </a:ext>
            </a:extLst>
          </p:cNvPr>
          <p:cNvSpPr txBox="1"/>
          <p:nvPr/>
        </p:nvSpPr>
        <p:spPr>
          <a:xfrm>
            <a:off x="114669" y="1280160"/>
            <a:ext cx="30006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Áp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kiến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three-layer</a:t>
            </a:r>
          </a:p>
          <a:p>
            <a:pPr marL="342900" indent="-342900">
              <a:buFont typeface="Wingdings" panose="05000000000000000000" pitchFamily="2" charset="2"/>
              <a:buChar char="ð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Presentation Layer: package Controller</a:t>
            </a:r>
          </a:p>
          <a:p>
            <a:pPr marL="342900" indent="-342900">
              <a:buFont typeface="Wingdings" panose="05000000000000000000" pitchFamily="2" charset="2"/>
              <a:buChar char="ð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Business Logic Layer: package BL</a:t>
            </a:r>
          </a:p>
          <a:p>
            <a:pPr marL="342900" indent="-342900">
              <a:buFont typeface="Wingdings" panose="05000000000000000000" pitchFamily="2" charset="2"/>
              <a:buChar char="ð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Access Layer: package DL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94BA2D5-3A63-9074-E7DA-0AF62DB05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332" y="1010045"/>
            <a:ext cx="6015976" cy="5289155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6D66F31-1976-920D-8F82-CE5A703EA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805" y="1010045"/>
            <a:ext cx="5882313" cy="517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8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A315D-8685-B3E5-3FB5-06D727A6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server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68C5137-077F-8798-FAC2-73FB4AD3B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96" y="951016"/>
            <a:ext cx="6079728" cy="543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CC0773-82ED-085D-7ACE-1096F052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52" y="2884633"/>
            <a:ext cx="6622296" cy="713973"/>
          </a:xfrm>
        </p:spPr>
        <p:txBody>
          <a:bodyPr lIns="91440" tIns="45720" rIns="91440" bIns="45720" anchor="t">
            <a:normAutofit fontScale="90000"/>
          </a:bodyPr>
          <a:lstStyle/>
          <a:p>
            <a:r>
              <a:rPr lang="en-US" dirty="0"/>
              <a:t>ĐỒ ÁN TỐT NGHIỆP</a:t>
            </a:r>
          </a:p>
        </p:txBody>
      </p:sp>
    </p:spTree>
    <p:extLst>
      <p:ext uri="{BB962C8B-B14F-4D97-AF65-F5344CB8AC3E}">
        <p14:creationId xmlns:p14="http://schemas.microsoft.com/office/powerpoint/2010/main" val="1850899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A315D-8685-B3E5-3FB5-06D727A6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server 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05145A7-159E-47A5-412A-8E8EC0F2B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74" y="968948"/>
            <a:ext cx="7313926" cy="549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22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A315D-8685-B3E5-3FB5-06D727A6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server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68C5137-077F-8798-FAC2-73FB4AD3B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2" y="971336"/>
            <a:ext cx="5537148" cy="5438869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0EA4B44-E995-25DB-311F-00A9A67A9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633" y="1807326"/>
            <a:ext cx="3307367" cy="46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32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BA315D-8685-B3E5-3FB5-06D727A6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server </a:t>
            </a:r>
          </a:p>
        </p:txBody>
      </p:sp>
      <p:pic>
        <p:nvPicPr>
          <p:cNvPr id="5122" name="Picture 2" descr="Dependency Injection - .Net Core - Part I - Franco Morales">
            <a:extLst>
              <a:ext uri="{FF2B5EF4-FFF2-40B4-BE49-F238E27FC236}">
                <a16:creationId xmlns:a16="http://schemas.microsoft.com/office/drawing/2014/main" id="{23856273-59AC-ED65-DCFD-B9EE26DA5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3020"/>
            <a:ext cx="9050179" cy="42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00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312880-DF3F-F7F4-284B-46A57E88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BE61658-296E-B4F9-9678-25EA2C4E5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52" y="951615"/>
            <a:ext cx="8503868" cy="55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4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312880-DF3F-F7F4-284B-46A57E88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DD30E-2C8D-EECE-21B2-85260409F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09" y="989729"/>
            <a:ext cx="7938252" cy="542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06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Google Shape;45;p2">
            <a:extLst>
              <a:ext uri="{FF2B5EF4-FFF2-40B4-BE49-F238E27FC236}">
                <a16:creationId xmlns:a16="http://schemas.microsoft.com/office/drawing/2014/main" id="{2220C703-C8A8-A8AE-E667-2E92E5E30B14}"/>
              </a:ext>
            </a:extLst>
          </p:cNvPr>
          <p:cNvSpPr txBox="1">
            <a:spLocks/>
          </p:cNvSpPr>
          <p:nvPr/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0" name="Google Shape;46;p2">
            <a:extLst>
              <a:ext uri="{FF2B5EF4-FFF2-40B4-BE49-F238E27FC236}">
                <a16:creationId xmlns:a16="http://schemas.microsoft.com/office/drawing/2014/main" id="{5603A59A-DCA4-4999-F142-F75193376C53}"/>
              </a:ext>
            </a:extLst>
          </p:cNvPr>
          <p:cNvSpPr txBox="1"/>
          <p:nvPr/>
        </p:nvSpPr>
        <p:spPr>
          <a:xfrm>
            <a:off x="3442448" y="546842"/>
            <a:ext cx="54823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C02034"/>
                </a:solidFill>
                <a:latin typeface="Lato"/>
                <a:ea typeface="Lato"/>
                <a:cs typeface="Lato"/>
                <a:sym typeface="Lato"/>
              </a:rPr>
              <a:t>Nội dung</a:t>
            </a:r>
            <a:endParaRPr/>
          </a:p>
        </p:txBody>
      </p:sp>
      <p:grpSp>
        <p:nvGrpSpPr>
          <p:cNvPr id="11" name="Google Shape;47;p2">
            <a:extLst>
              <a:ext uri="{FF2B5EF4-FFF2-40B4-BE49-F238E27FC236}">
                <a16:creationId xmlns:a16="http://schemas.microsoft.com/office/drawing/2014/main" id="{BBC0C1F9-A36F-8E14-8208-18830EDB8D74}"/>
              </a:ext>
            </a:extLst>
          </p:cNvPr>
          <p:cNvGrpSpPr/>
          <p:nvPr/>
        </p:nvGrpSpPr>
        <p:grpSpPr>
          <a:xfrm>
            <a:off x="3458307" y="1506510"/>
            <a:ext cx="5466476" cy="640080"/>
            <a:chOff x="3458307" y="1506510"/>
            <a:chExt cx="5466476" cy="640080"/>
          </a:xfrm>
        </p:grpSpPr>
        <p:sp>
          <p:nvSpPr>
            <p:cNvPr id="12" name="Google Shape;48;p2">
              <a:extLst>
                <a:ext uri="{FF2B5EF4-FFF2-40B4-BE49-F238E27FC236}">
                  <a16:creationId xmlns:a16="http://schemas.microsoft.com/office/drawing/2014/main" id="{C5606088-24F0-084D-A5A4-42C1108880CE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/>
            </a:p>
          </p:txBody>
        </p:sp>
        <p:sp>
          <p:nvSpPr>
            <p:cNvPr id="13" name="Google Shape;49;p2">
              <a:extLst>
                <a:ext uri="{FF2B5EF4-FFF2-40B4-BE49-F238E27FC236}">
                  <a16:creationId xmlns:a16="http://schemas.microsoft.com/office/drawing/2014/main" id="{08C62E65-9E85-D1CC-45B8-345F6D7F9524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Giới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thiệu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đề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tài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dirty="0">
                <a:solidFill>
                  <a:srgbClr val="F0A2AB"/>
                </a:solidFill>
              </a:endParaRPr>
            </a:p>
          </p:txBody>
        </p:sp>
      </p:grpSp>
      <p:grpSp>
        <p:nvGrpSpPr>
          <p:cNvPr id="14" name="Google Shape;50;p2">
            <a:extLst>
              <a:ext uri="{FF2B5EF4-FFF2-40B4-BE49-F238E27FC236}">
                <a16:creationId xmlns:a16="http://schemas.microsoft.com/office/drawing/2014/main" id="{8B83915B-AA98-5826-63C1-648A42748C0A}"/>
              </a:ext>
            </a:extLst>
          </p:cNvPr>
          <p:cNvGrpSpPr/>
          <p:nvPr/>
        </p:nvGrpSpPr>
        <p:grpSpPr>
          <a:xfrm>
            <a:off x="3442448" y="2545360"/>
            <a:ext cx="5466476" cy="640080"/>
            <a:chOff x="3458307" y="1506510"/>
            <a:chExt cx="5466476" cy="640080"/>
          </a:xfrm>
        </p:grpSpPr>
        <p:sp>
          <p:nvSpPr>
            <p:cNvPr id="15" name="Google Shape;51;p2">
              <a:extLst>
                <a:ext uri="{FF2B5EF4-FFF2-40B4-BE49-F238E27FC236}">
                  <a16:creationId xmlns:a16="http://schemas.microsoft.com/office/drawing/2014/main" id="{A2B3C1CB-38EC-1A73-B1CB-3D82FCF4BB93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  <p:sp>
          <p:nvSpPr>
            <p:cNvPr id="16" name="Google Shape;52;p2">
              <a:extLst>
                <a:ext uri="{FF2B5EF4-FFF2-40B4-BE49-F238E27FC236}">
                  <a16:creationId xmlns:a16="http://schemas.microsoft.com/office/drawing/2014/main" id="{41A37275-F138-42BE-576C-C0857C2890C0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Công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nghệ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sử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dụng</a:t>
              </a:r>
              <a:endParaRPr sz="2300" b="0" i="0" u="none" strike="noStrike" cap="none" dirty="0">
                <a:solidFill>
                  <a:srgbClr val="F0A2A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7" name="Google Shape;53;p2">
            <a:extLst>
              <a:ext uri="{FF2B5EF4-FFF2-40B4-BE49-F238E27FC236}">
                <a16:creationId xmlns:a16="http://schemas.microsoft.com/office/drawing/2014/main" id="{881D5E92-7B18-406D-D7A6-1E810CA5A2DD}"/>
              </a:ext>
            </a:extLst>
          </p:cNvPr>
          <p:cNvGrpSpPr/>
          <p:nvPr/>
        </p:nvGrpSpPr>
        <p:grpSpPr>
          <a:xfrm>
            <a:off x="3458307" y="3468960"/>
            <a:ext cx="5466476" cy="898198"/>
            <a:chOff x="3458307" y="1624609"/>
            <a:chExt cx="5466476" cy="898198"/>
          </a:xfrm>
        </p:grpSpPr>
        <p:sp>
          <p:nvSpPr>
            <p:cNvPr id="18" name="Google Shape;54;p2">
              <a:extLst>
                <a:ext uri="{FF2B5EF4-FFF2-40B4-BE49-F238E27FC236}">
                  <a16:creationId xmlns:a16="http://schemas.microsoft.com/office/drawing/2014/main" id="{754E2E9E-4169-4C5B-1589-DB02A9250B33}"/>
                </a:ext>
              </a:extLst>
            </p:cNvPr>
            <p:cNvSpPr/>
            <p:nvPr/>
          </p:nvSpPr>
          <p:spPr>
            <a:xfrm>
              <a:off x="3458307" y="1697708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/>
            </a:p>
          </p:txBody>
        </p:sp>
        <p:sp>
          <p:nvSpPr>
            <p:cNvPr id="19" name="Google Shape;55;p2">
              <a:extLst>
                <a:ext uri="{FF2B5EF4-FFF2-40B4-BE49-F238E27FC236}">
                  <a16:creationId xmlns:a16="http://schemas.microsoft.com/office/drawing/2014/main" id="{096698FA-8B93-498C-0C42-C931F49D390F}"/>
                </a:ext>
              </a:extLst>
            </p:cNvPr>
            <p:cNvSpPr txBox="1"/>
            <p:nvPr/>
          </p:nvSpPr>
          <p:spPr>
            <a:xfrm>
              <a:off x="4134145" y="1624609"/>
              <a:ext cx="4790638" cy="898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Thiết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kế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và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xây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dựng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hệ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thống</a:t>
              </a:r>
              <a:endParaRPr sz="2300" b="0" i="0" u="none" strike="noStrike" cap="none" dirty="0">
                <a:solidFill>
                  <a:srgbClr val="F0A2A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" name="Google Shape;56;p2">
            <a:extLst>
              <a:ext uri="{FF2B5EF4-FFF2-40B4-BE49-F238E27FC236}">
                <a16:creationId xmlns:a16="http://schemas.microsoft.com/office/drawing/2014/main" id="{FDF5FED4-CF9F-0422-B602-51D85B7B27D5}"/>
              </a:ext>
            </a:extLst>
          </p:cNvPr>
          <p:cNvGrpSpPr/>
          <p:nvPr/>
        </p:nvGrpSpPr>
        <p:grpSpPr>
          <a:xfrm>
            <a:off x="3442448" y="4486414"/>
            <a:ext cx="5466476" cy="640080"/>
            <a:chOff x="3458307" y="1506510"/>
            <a:chExt cx="5466476" cy="640080"/>
          </a:xfrm>
        </p:grpSpPr>
        <p:sp>
          <p:nvSpPr>
            <p:cNvPr id="21" name="Google Shape;57;p2">
              <a:extLst>
                <a:ext uri="{FF2B5EF4-FFF2-40B4-BE49-F238E27FC236}">
                  <a16:creationId xmlns:a16="http://schemas.microsoft.com/office/drawing/2014/main" id="{82A40AC6-E6D7-3BEE-66A6-A84C4B1F1362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/>
            </a:p>
          </p:txBody>
        </p:sp>
        <p:sp>
          <p:nvSpPr>
            <p:cNvPr id="22" name="Google Shape;58;p2">
              <a:extLst>
                <a:ext uri="{FF2B5EF4-FFF2-40B4-BE49-F238E27FC236}">
                  <a16:creationId xmlns:a16="http://schemas.microsoft.com/office/drawing/2014/main" id="{0BE1E51A-455B-5871-B36C-F5E027B37940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Kết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quả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và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đóng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góp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nổi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bật</a:t>
              </a:r>
              <a:endParaRPr sz="2300" b="0" i="0" u="none" strike="noStrike" cap="none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3" name="Google Shape;59;p2">
            <a:extLst>
              <a:ext uri="{FF2B5EF4-FFF2-40B4-BE49-F238E27FC236}">
                <a16:creationId xmlns:a16="http://schemas.microsoft.com/office/drawing/2014/main" id="{68E6378C-FE6A-80ED-2195-ED39F615CE6A}"/>
              </a:ext>
            </a:extLst>
          </p:cNvPr>
          <p:cNvGrpSpPr/>
          <p:nvPr/>
        </p:nvGrpSpPr>
        <p:grpSpPr>
          <a:xfrm>
            <a:off x="3442448" y="5365006"/>
            <a:ext cx="5466476" cy="640080"/>
            <a:chOff x="3458307" y="1506510"/>
            <a:chExt cx="5466476" cy="640080"/>
          </a:xfrm>
        </p:grpSpPr>
        <p:sp>
          <p:nvSpPr>
            <p:cNvPr id="24" name="Google Shape;60;p2">
              <a:extLst>
                <a:ext uri="{FF2B5EF4-FFF2-40B4-BE49-F238E27FC236}">
                  <a16:creationId xmlns:a16="http://schemas.microsoft.com/office/drawing/2014/main" id="{15F80917-5C2B-F3F7-1128-2A8E9FA3E3C9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/>
            </a:p>
          </p:txBody>
        </p:sp>
        <p:sp>
          <p:nvSpPr>
            <p:cNvPr id="25" name="Google Shape;61;p2">
              <a:extLst>
                <a:ext uri="{FF2B5EF4-FFF2-40B4-BE49-F238E27FC236}">
                  <a16:creationId xmlns:a16="http://schemas.microsoft.com/office/drawing/2014/main" id="{9729E25B-76F8-6602-D495-D152409A2CCF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Kết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luận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và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hướng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phát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triển</a:t>
              </a:r>
              <a:endParaRPr sz="2300" b="0" i="0" u="none" strike="noStrike" cap="none" dirty="0">
                <a:solidFill>
                  <a:srgbClr val="F0A2A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500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312880-DF3F-F7F4-284B-46A57E88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BFF7E3-DB2B-3543-77E6-3A6582F99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5801"/>
            <a:ext cx="9144000" cy="523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78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312880-DF3F-F7F4-284B-46A57E88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E8540F-CFBD-40D1-DD16-CDE383113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943"/>
            <a:ext cx="9144000" cy="39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67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3D7A69-707D-29E7-6508-6C7E5147C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687"/>
            <a:ext cx="9144000" cy="42406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C50AE2-B40B-3A01-4752-C1AF3DF9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88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91DFCC2-9748-8B9C-3D8D-B1AA23C45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6321D6-6025-5C32-50E5-D5F110743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315"/>
            <a:ext cx="9144000" cy="586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81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3AF355F9-E07F-4ABA-9F9D-3C164729E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6" y="1070532"/>
            <a:ext cx="2380775" cy="865137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33CA8943-EB58-47D2-910B-DD2491D1BCF8}"/>
              </a:ext>
            </a:extLst>
          </p:cNvPr>
          <p:cNvSpPr txBox="1">
            <a:spLocks/>
          </p:cNvSpPr>
          <p:nvPr/>
        </p:nvSpPr>
        <p:spPr>
          <a:xfrm>
            <a:off x="289975" y="2038233"/>
            <a:ext cx="5506862" cy="763961"/>
          </a:xfrm>
          <a:prstGeom prst="rect">
            <a:avLst/>
          </a:prstGeom>
        </p:spPr>
        <p:txBody>
          <a:bodyPr lIns="68580" tIns="34290" rIns="68580" bIns="3429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000" dirty="0">
                <a:latin typeface="Lato"/>
                <a:ea typeface="Lato"/>
                <a:cs typeface="Lato"/>
              </a:rPr>
              <a:t>Website </a:t>
            </a:r>
            <a:r>
              <a:rPr lang="en-US" sz="3000" dirty="0" err="1">
                <a:latin typeface="Lato"/>
                <a:ea typeface="Lato"/>
                <a:cs typeface="Lato"/>
              </a:rPr>
              <a:t>thuê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dirty="0" err="1">
                <a:latin typeface="Lato"/>
                <a:ea typeface="Lato"/>
                <a:cs typeface="Lato"/>
              </a:rPr>
              <a:t>nhà</a:t>
            </a:r>
            <a:r>
              <a:rPr lang="en-US" sz="3000" dirty="0">
                <a:latin typeface="Lato"/>
                <a:ea typeface="Lato"/>
                <a:cs typeface="Lato"/>
              </a:rPr>
              <a:t> </a:t>
            </a:r>
            <a:r>
              <a:rPr lang="en-US" sz="3000" dirty="0" err="1">
                <a:latin typeface="Lato"/>
                <a:ea typeface="Lato"/>
                <a:cs typeface="Lato"/>
              </a:rPr>
              <a:t>trọ</a:t>
            </a:r>
            <a:endParaRPr lang="en-US" sz="4050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608F88D-83FE-4CE0-BF33-FEDC84134035}"/>
              </a:ext>
            </a:extLst>
          </p:cNvPr>
          <p:cNvSpPr txBox="1">
            <a:spLocks/>
          </p:cNvSpPr>
          <p:nvPr/>
        </p:nvSpPr>
        <p:spPr>
          <a:xfrm>
            <a:off x="289975" y="3381300"/>
            <a:ext cx="5506862" cy="636595"/>
          </a:xfrm>
          <a:prstGeom prst="rect">
            <a:avLst/>
          </a:prstGeom>
        </p:spPr>
        <p:txBody>
          <a:bodyPr lIns="68580" tIns="34290" rIns="68580" bIns="3429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100" b="0" dirty="0" err="1">
                <a:latin typeface="Lato"/>
                <a:ea typeface="Lato"/>
                <a:cs typeface="Lato"/>
              </a:rPr>
              <a:t>Giảng</a:t>
            </a:r>
            <a:r>
              <a:rPr lang="en-US" sz="2100" b="0" dirty="0">
                <a:latin typeface="Lato"/>
                <a:ea typeface="Lato"/>
                <a:cs typeface="Lato"/>
              </a:rPr>
              <a:t> </a:t>
            </a:r>
            <a:r>
              <a:rPr lang="en-US" sz="2100" b="0" dirty="0" err="1">
                <a:latin typeface="Lato"/>
                <a:ea typeface="Lato"/>
                <a:cs typeface="Lato"/>
              </a:rPr>
              <a:t>viên</a:t>
            </a:r>
            <a:r>
              <a:rPr lang="en-US" sz="2100" b="0" dirty="0">
                <a:latin typeface="Lato"/>
                <a:ea typeface="Lato"/>
                <a:cs typeface="Lato"/>
              </a:rPr>
              <a:t> </a:t>
            </a:r>
            <a:r>
              <a:rPr lang="en-US" sz="2100" b="0" dirty="0" err="1">
                <a:latin typeface="Lato"/>
                <a:ea typeface="Lato"/>
                <a:cs typeface="Lato"/>
              </a:rPr>
              <a:t>hướng</a:t>
            </a:r>
            <a:r>
              <a:rPr lang="en-US" sz="2100" b="0" dirty="0">
                <a:latin typeface="Lato"/>
                <a:ea typeface="Lato"/>
                <a:cs typeface="Lato"/>
              </a:rPr>
              <a:t> </a:t>
            </a:r>
            <a:r>
              <a:rPr lang="en-US" sz="2100" b="0" dirty="0" err="1">
                <a:latin typeface="Lato"/>
                <a:ea typeface="Lato"/>
                <a:cs typeface="Lato"/>
              </a:rPr>
              <a:t>dẫn</a:t>
            </a:r>
            <a:r>
              <a:rPr lang="en-US" sz="2100" b="0" dirty="0">
                <a:latin typeface="Lato"/>
                <a:ea typeface="Lato"/>
                <a:cs typeface="Lato"/>
              </a:rPr>
              <a:t>: TS. </a:t>
            </a:r>
            <a:r>
              <a:rPr lang="en-US" sz="2100" b="0" dirty="0" err="1">
                <a:latin typeface="Lato"/>
                <a:ea typeface="Lato"/>
                <a:cs typeface="Lato"/>
              </a:rPr>
              <a:t>Trịnh</a:t>
            </a:r>
            <a:r>
              <a:rPr lang="en-US" sz="2100" b="0" dirty="0">
                <a:latin typeface="Lato"/>
                <a:ea typeface="Lato"/>
                <a:cs typeface="Lato"/>
              </a:rPr>
              <a:t> </a:t>
            </a:r>
            <a:r>
              <a:rPr lang="en-US" sz="2100" b="0" dirty="0" err="1">
                <a:latin typeface="Lato"/>
                <a:ea typeface="Lato"/>
                <a:cs typeface="Lato"/>
              </a:rPr>
              <a:t>Tuấn</a:t>
            </a:r>
            <a:r>
              <a:rPr lang="en-US" sz="2100" b="0" dirty="0">
                <a:latin typeface="Lato"/>
                <a:ea typeface="Lato"/>
                <a:cs typeface="Lato"/>
              </a:rPr>
              <a:t> </a:t>
            </a:r>
            <a:r>
              <a:rPr lang="en-US" sz="2100" b="0" dirty="0" err="1">
                <a:latin typeface="Lato"/>
                <a:ea typeface="Lato"/>
                <a:cs typeface="Lato"/>
              </a:rPr>
              <a:t>Đạt</a:t>
            </a:r>
            <a:endParaRPr lang="en-US" sz="2100" b="0" dirty="0"/>
          </a:p>
          <a:p>
            <a:r>
              <a:rPr lang="en-US" sz="2100" b="0" dirty="0" err="1">
                <a:latin typeface="Lato"/>
                <a:ea typeface="Lato"/>
                <a:cs typeface="Lato"/>
              </a:rPr>
              <a:t>Sinh</a:t>
            </a:r>
            <a:r>
              <a:rPr lang="en-US" sz="2100" b="0" dirty="0">
                <a:latin typeface="Lato"/>
                <a:ea typeface="Lato"/>
                <a:cs typeface="Lato"/>
              </a:rPr>
              <a:t> </a:t>
            </a:r>
            <a:r>
              <a:rPr lang="en-US" sz="2100" b="0" dirty="0" err="1">
                <a:latin typeface="Lato"/>
                <a:ea typeface="Lato"/>
                <a:cs typeface="Lato"/>
              </a:rPr>
              <a:t>viên</a:t>
            </a:r>
            <a:r>
              <a:rPr lang="en-US" sz="2100" b="0" dirty="0">
                <a:latin typeface="Lato"/>
                <a:ea typeface="Lato"/>
                <a:cs typeface="Lato"/>
              </a:rPr>
              <a:t> </a:t>
            </a:r>
            <a:r>
              <a:rPr lang="en-US" sz="2100" b="0" dirty="0" err="1">
                <a:latin typeface="Lato"/>
                <a:ea typeface="Lato"/>
                <a:cs typeface="Lato"/>
              </a:rPr>
              <a:t>thực</a:t>
            </a:r>
            <a:r>
              <a:rPr lang="en-US" sz="2100" b="0" dirty="0">
                <a:latin typeface="Lato"/>
                <a:ea typeface="Lato"/>
                <a:cs typeface="Lato"/>
              </a:rPr>
              <a:t> </a:t>
            </a:r>
            <a:r>
              <a:rPr lang="en-US" sz="2100" b="0" dirty="0" err="1">
                <a:latin typeface="Lato"/>
                <a:ea typeface="Lato"/>
                <a:cs typeface="Lato"/>
              </a:rPr>
              <a:t>hiện</a:t>
            </a:r>
            <a:r>
              <a:rPr lang="en-US" sz="2100" b="0" dirty="0">
                <a:latin typeface="Lato"/>
                <a:ea typeface="Lato"/>
                <a:cs typeface="Lato"/>
              </a:rPr>
              <a:t>: </a:t>
            </a:r>
            <a:r>
              <a:rPr lang="en-US" sz="2100" b="0" dirty="0" err="1">
                <a:latin typeface="Lato"/>
                <a:ea typeface="Lato"/>
                <a:cs typeface="Lato"/>
              </a:rPr>
              <a:t>Phương</a:t>
            </a:r>
            <a:r>
              <a:rPr lang="en-US" sz="2100" b="0" dirty="0">
                <a:latin typeface="Lato"/>
                <a:ea typeface="Lato"/>
                <a:cs typeface="Lato"/>
              </a:rPr>
              <a:t> Trung </a:t>
            </a:r>
            <a:r>
              <a:rPr lang="en-US" sz="2100" b="0" dirty="0" err="1">
                <a:latin typeface="Lato"/>
                <a:ea typeface="Lato"/>
                <a:cs typeface="Lato"/>
              </a:rPr>
              <a:t>Đức</a:t>
            </a:r>
            <a:endParaRPr lang="en-US" sz="4050" dirty="0"/>
          </a:p>
          <a:p>
            <a:endParaRPr lang="en-US" sz="2100" b="0" dirty="0"/>
          </a:p>
          <a:p>
            <a:endParaRPr lang="en-US" sz="2100" b="0" dirty="0"/>
          </a:p>
          <a:p>
            <a:endParaRPr lang="en-US" sz="2100" b="0" dirty="0"/>
          </a:p>
        </p:txBody>
      </p:sp>
    </p:spTree>
    <p:extLst>
      <p:ext uri="{BB962C8B-B14F-4D97-AF65-F5344CB8AC3E}">
        <p14:creationId xmlns:p14="http://schemas.microsoft.com/office/powerpoint/2010/main" val="3953857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7171C82D-6732-7278-7C57-573BEAFD0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7921" y="1231388"/>
            <a:ext cx="10887569" cy="508813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8309B3-3E3B-EE6E-FDC8-BEE8BEF8A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564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8D342AE-0C82-31B5-7DBA-3D7E00451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961" y="1193085"/>
            <a:ext cx="10431309" cy="48927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9FB34D4-9294-0B2F-052B-BD13395CD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255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312880-DF3F-F7F4-284B-46A57E88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góp</a:t>
            </a:r>
            <a:r>
              <a:rPr lang="en-US" dirty="0"/>
              <a:t>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bật</a:t>
            </a:r>
            <a:endParaRPr lang="en-US" dirty="0"/>
          </a:p>
        </p:txBody>
      </p:sp>
      <p:sp>
        <p:nvSpPr>
          <p:cNvPr id="2" name="Google Shape;51;p2">
            <a:extLst>
              <a:ext uri="{FF2B5EF4-FFF2-40B4-BE49-F238E27FC236}">
                <a16:creationId xmlns:a16="http://schemas.microsoft.com/office/drawing/2014/main" id="{79566CF5-C359-CFEA-CAC3-C11ADFA47A5B}"/>
              </a:ext>
            </a:extLst>
          </p:cNvPr>
          <p:cNvSpPr/>
          <p:nvPr/>
        </p:nvSpPr>
        <p:spPr>
          <a:xfrm>
            <a:off x="1095488" y="1316000"/>
            <a:ext cx="640080" cy="640080"/>
          </a:xfrm>
          <a:prstGeom prst="ellipse">
            <a:avLst/>
          </a:prstGeom>
          <a:solidFill>
            <a:srgbClr val="C0203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52;p2">
            <a:extLst>
              <a:ext uri="{FF2B5EF4-FFF2-40B4-BE49-F238E27FC236}">
                <a16:creationId xmlns:a16="http://schemas.microsoft.com/office/drawing/2014/main" id="{916D7F96-CEEC-7636-7156-2CBDEFB18D84}"/>
              </a:ext>
            </a:extLst>
          </p:cNvPr>
          <p:cNvSpPr txBox="1"/>
          <p:nvPr/>
        </p:nvSpPr>
        <p:spPr>
          <a:xfrm>
            <a:off x="1771326" y="1316000"/>
            <a:ext cx="562515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2034"/>
              </a:buClr>
              <a:buSzPts val="2300"/>
              <a:buFont typeface="Arial"/>
              <a:buNone/>
            </a:pPr>
            <a:r>
              <a:rPr lang="en-US" sz="2300" b="0" i="0" u="none" strike="noStrike" cap="none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Cung</a:t>
            </a:r>
            <a:r>
              <a:rPr lang="en-US" sz="2300" b="0" i="0" u="none" strike="noStrike" cap="none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300" b="0" i="0" u="none" strike="noStrike" cap="none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cấp</a:t>
            </a:r>
            <a:r>
              <a:rPr lang="en-US" sz="2300" b="0" i="0" u="none" strike="noStrike" cap="none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300" b="0" i="0" u="none" strike="noStrike" cap="none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thông</a:t>
            </a:r>
            <a:r>
              <a:rPr lang="en-US" sz="2300" b="0" i="0" u="none" strike="noStrike" cap="none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tin </a:t>
            </a:r>
            <a:r>
              <a:rPr lang="en-US" sz="2300" b="0" i="0" u="none" strike="noStrike" cap="none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về</a:t>
            </a:r>
            <a:r>
              <a:rPr lang="en-US" sz="2300" b="0" i="0" u="none" strike="noStrike" cap="none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300" b="0" i="0" u="none" strike="noStrike" cap="none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lân</a:t>
            </a:r>
            <a:r>
              <a:rPr lang="en-US" sz="2300" b="0" i="0" u="none" strike="noStrike" cap="none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300" b="0" i="0" u="none" strike="noStrike" cap="none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cận</a:t>
            </a:r>
            <a:r>
              <a:rPr lang="en-US" sz="2300" b="0" i="0" u="none" strike="noStrike" cap="none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300" b="0" i="0" u="none" strike="noStrike" cap="none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của</a:t>
            </a:r>
            <a:r>
              <a:rPr lang="en-US" sz="2300" b="0" i="0" u="none" strike="noStrike" cap="none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300" b="0" i="0" u="none" strike="noStrike" cap="none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khu</a:t>
            </a:r>
            <a:r>
              <a:rPr lang="en-US" sz="2300" b="0" i="0" u="none" strike="noStrike" cap="none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300" b="0" i="0" u="none" strike="noStrike" cap="none" dirty="0" err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trọ</a:t>
            </a:r>
            <a:endParaRPr sz="2300" b="0" i="0" u="none" strike="noStrike" cap="none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245362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312880-DF3F-F7F4-284B-46A57E88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lân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trọ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5D5D88-ADF5-3B8E-071F-D65E105CE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075" y="1110011"/>
            <a:ext cx="6917850" cy="52538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4DD44F-6D4F-6410-9BD9-C346D2B48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23" y="1063750"/>
            <a:ext cx="8124753" cy="530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312880-DF3F-F7F4-284B-46A57E88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lân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trọ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07585D-CEB5-34A3-46B9-A4B5BCC8FB9D}"/>
              </a:ext>
            </a:extLst>
          </p:cNvPr>
          <p:cNvSpPr txBox="1"/>
          <p:nvPr/>
        </p:nvSpPr>
        <p:spPr>
          <a:xfrm>
            <a:off x="398033" y="1000462"/>
            <a:ext cx="81770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về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khu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vực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lân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cận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nhà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yếu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tâm</a:t>
            </a:r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ð"/>
            </a:pP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Google Map API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lấy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thêm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về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lân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cận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khu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</a:t>
            </a:r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7" descr="Application, map&#10;&#10;Description automatically generated">
            <a:extLst>
              <a:ext uri="{FF2B5EF4-FFF2-40B4-BE49-F238E27FC236}">
                <a16:creationId xmlns:a16="http://schemas.microsoft.com/office/drawing/2014/main" id="{66B78491-8A0B-400D-F64E-1832986C7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992" y="1697768"/>
            <a:ext cx="3805048" cy="4756310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867DB5-FF9B-82A3-E5EA-7C57C8C45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08458"/>
            <a:ext cx="3352800" cy="426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2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312880-DF3F-F7F4-284B-46A57E88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lân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trọ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C41A8A-A15D-1162-74D9-6A570E9D5E28}"/>
              </a:ext>
            </a:extLst>
          </p:cNvPr>
          <p:cNvSpPr txBox="1"/>
          <p:nvPr/>
        </p:nvSpPr>
        <p:spPr>
          <a:xfrm>
            <a:off x="254052" y="1041400"/>
            <a:ext cx="7873948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lat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(latitude):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Vĩ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(longitude):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Kinh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place_id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id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vị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trí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4D8E4-5D34-D225-6AE2-4BCE6D3FA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17" y="4079314"/>
            <a:ext cx="8846196" cy="1627547"/>
          </a:xfrm>
          <a:prstGeom prst="rect">
            <a:avLst/>
          </a:prstGeom>
        </p:spPr>
      </p:pic>
      <p:pic>
        <p:nvPicPr>
          <p:cNvPr id="11" name="Picture 10" descr="Application, map&#10;&#10;Description automatically generated">
            <a:extLst>
              <a:ext uri="{FF2B5EF4-FFF2-40B4-BE49-F238E27FC236}">
                <a16:creationId xmlns:a16="http://schemas.microsoft.com/office/drawing/2014/main" id="{A92E83B4-07BD-D032-2AA6-DFA4E95F6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332" y="947869"/>
            <a:ext cx="3396427" cy="424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7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312880-DF3F-F7F4-284B-46A57E88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lân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trọ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CE177F-1DAC-C397-3F5F-86F9556000A6}"/>
              </a:ext>
            </a:extLst>
          </p:cNvPr>
          <p:cNvSpPr txBox="1"/>
          <p:nvPr/>
        </p:nvSpPr>
        <p:spPr>
          <a:xfrm flipH="1">
            <a:off x="270438" y="1034198"/>
            <a:ext cx="82846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API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nearbySearch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Google Map:</a:t>
            </a:r>
          </a:p>
          <a:p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kumimoji="0" lang="en-US" altLang="en-US" sz="1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https://maps.googleapis.com/maps/api/place/nearbysearch/output?parameters</a:t>
            </a:r>
            <a:r>
              <a:rPr kumimoji="0" lang="en-US" altLang="en-US" sz="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C9F73-9A5A-91F0-4C09-DA17E30542F2}"/>
              </a:ext>
            </a:extLst>
          </p:cNvPr>
          <p:cNvSpPr txBox="1"/>
          <p:nvPr/>
        </p:nvSpPr>
        <p:spPr>
          <a:xfrm>
            <a:off x="254052" y="2200821"/>
            <a:ext cx="80404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Hai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tham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API bao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gồm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location: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vị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trí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lấy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lân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cận</a:t>
            </a:r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type: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loại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vị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trí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lấy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9A3724-ED56-5E81-2A96-6BE8EB8A0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80" y="3260907"/>
            <a:ext cx="8040440" cy="303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312880-DF3F-F7F4-284B-46A57E88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lân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trọ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BE725-F0E1-1A4E-B104-79A58C9CF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0656"/>
            <a:ext cx="9144000" cy="30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9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312880-DF3F-F7F4-284B-46A57E88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lân</a:t>
            </a:r>
            <a:r>
              <a:rPr lang="en-US" dirty="0"/>
              <a:t> </a:t>
            </a:r>
            <a:r>
              <a:rPr lang="en-US" dirty="0" err="1"/>
              <a:t>cận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trọ</a:t>
            </a:r>
            <a:endParaRPr lang="en-US" dirty="0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1EF49068-AC29-93C0-E02F-E94C7179E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040" y="1113013"/>
            <a:ext cx="3541191" cy="520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96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9" name="Google Shape;45;p2">
            <a:extLst>
              <a:ext uri="{FF2B5EF4-FFF2-40B4-BE49-F238E27FC236}">
                <a16:creationId xmlns:a16="http://schemas.microsoft.com/office/drawing/2014/main" id="{2220C703-C8A8-A8AE-E667-2E92E5E30B14}"/>
              </a:ext>
            </a:extLst>
          </p:cNvPr>
          <p:cNvSpPr txBox="1">
            <a:spLocks/>
          </p:cNvSpPr>
          <p:nvPr/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0" name="Google Shape;46;p2">
            <a:extLst>
              <a:ext uri="{FF2B5EF4-FFF2-40B4-BE49-F238E27FC236}">
                <a16:creationId xmlns:a16="http://schemas.microsoft.com/office/drawing/2014/main" id="{5603A59A-DCA4-4999-F142-F75193376C53}"/>
              </a:ext>
            </a:extLst>
          </p:cNvPr>
          <p:cNvSpPr txBox="1"/>
          <p:nvPr/>
        </p:nvSpPr>
        <p:spPr>
          <a:xfrm>
            <a:off x="3442448" y="546842"/>
            <a:ext cx="54823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C02034"/>
                </a:solidFill>
                <a:latin typeface="Lato"/>
                <a:ea typeface="Lato"/>
                <a:cs typeface="Lato"/>
                <a:sym typeface="Lato"/>
              </a:rPr>
              <a:t>Nội dung</a:t>
            </a:r>
            <a:endParaRPr/>
          </a:p>
        </p:txBody>
      </p:sp>
      <p:grpSp>
        <p:nvGrpSpPr>
          <p:cNvPr id="11" name="Google Shape;47;p2">
            <a:extLst>
              <a:ext uri="{FF2B5EF4-FFF2-40B4-BE49-F238E27FC236}">
                <a16:creationId xmlns:a16="http://schemas.microsoft.com/office/drawing/2014/main" id="{BBC0C1F9-A36F-8E14-8208-18830EDB8D74}"/>
              </a:ext>
            </a:extLst>
          </p:cNvPr>
          <p:cNvGrpSpPr/>
          <p:nvPr/>
        </p:nvGrpSpPr>
        <p:grpSpPr>
          <a:xfrm>
            <a:off x="3458307" y="1506510"/>
            <a:ext cx="5466476" cy="640080"/>
            <a:chOff x="3458307" y="1506510"/>
            <a:chExt cx="5466476" cy="640080"/>
          </a:xfrm>
        </p:grpSpPr>
        <p:sp>
          <p:nvSpPr>
            <p:cNvPr id="12" name="Google Shape;48;p2">
              <a:extLst>
                <a:ext uri="{FF2B5EF4-FFF2-40B4-BE49-F238E27FC236}">
                  <a16:creationId xmlns:a16="http://schemas.microsoft.com/office/drawing/2014/main" id="{C5606088-24F0-084D-A5A4-42C1108880CE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/>
            </a:p>
          </p:txBody>
        </p:sp>
        <p:sp>
          <p:nvSpPr>
            <p:cNvPr id="13" name="Google Shape;49;p2">
              <a:extLst>
                <a:ext uri="{FF2B5EF4-FFF2-40B4-BE49-F238E27FC236}">
                  <a16:creationId xmlns:a16="http://schemas.microsoft.com/office/drawing/2014/main" id="{08C62E65-9E85-D1CC-45B8-345F6D7F9524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Giới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thiệu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đề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tài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dirty="0">
                <a:solidFill>
                  <a:srgbClr val="F0A2AB"/>
                </a:solidFill>
              </a:endParaRPr>
            </a:p>
          </p:txBody>
        </p:sp>
      </p:grpSp>
      <p:grpSp>
        <p:nvGrpSpPr>
          <p:cNvPr id="14" name="Google Shape;50;p2">
            <a:extLst>
              <a:ext uri="{FF2B5EF4-FFF2-40B4-BE49-F238E27FC236}">
                <a16:creationId xmlns:a16="http://schemas.microsoft.com/office/drawing/2014/main" id="{8B83915B-AA98-5826-63C1-648A42748C0A}"/>
              </a:ext>
            </a:extLst>
          </p:cNvPr>
          <p:cNvGrpSpPr/>
          <p:nvPr/>
        </p:nvGrpSpPr>
        <p:grpSpPr>
          <a:xfrm>
            <a:off x="3442448" y="2545360"/>
            <a:ext cx="5466476" cy="640080"/>
            <a:chOff x="3458307" y="1506510"/>
            <a:chExt cx="5466476" cy="640080"/>
          </a:xfrm>
        </p:grpSpPr>
        <p:sp>
          <p:nvSpPr>
            <p:cNvPr id="15" name="Google Shape;51;p2">
              <a:extLst>
                <a:ext uri="{FF2B5EF4-FFF2-40B4-BE49-F238E27FC236}">
                  <a16:creationId xmlns:a16="http://schemas.microsoft.com/office/drawing/2014/main" id="{A2B3C1CB-38EC-1A73-B1CB-3D82FCF4BB93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  <p:sp>
          <p:nvSpPr>
            <p:cNvPr id="16" name="Google Shape;52;p2">
              <a:extLst>
                <a:ext uri="{FF2B5EF4-FFF2-40B4-BE49-F238E27FC236}">
                  <a16:creationId xmlns:a16="http://schemas.microsoft.com/office/drawing/2014/main" id="{41A37275-F138-42BE-576C-C0857C2890C0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Công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nghệ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sử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dụng</a:t>
              </a:r>
              <a:endParaRPr sz="2300" b="0" i="0" u="none" strike="noStrike" cap="none" dirty="0">
                <a:solidFill>
                  <a:srgbClr val="F0A2A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7" name="Google Shape;53;p2">
            <a:extLst>
              <a:ext uri="{FF2B5EF4-FFF2-40B4-BE49-F238E27FC236}">
                <a16:creationId xmlns:a16="http://schemas.microsoft.com/office/drawing/2014/main" id="{881D5E92-7B18-406D-D7A6-1E810CA5A2DD}"/>
              </a:ext>
            </a:extLst>
          </p:cNvPr>
          <p:cNvGrpSpPr/>
          <p:nvPr/>
        </p:nvGrpSpPr>
        <p:grpSpPr>
          <a:xfrm>
            <a:off x="3458307" y="3468960"/>
            <a:ext cx="5466476" cy="898198"/>
            <a:chOff x="3458307" y="1624609"/>
            <a:chExt cx="5466476" cy="898198"/>
          </a:xfrm>
        </p:grpSpPr>
        <p:sp>
          <p:nvSpPr>
            <p:cNvPr id="18" name="Google Shape;54;p2">
              <a:extLst>
                <a:ext uri="{FF2B5EF4-FFF2-40B4-BE49-F238E27FC236}">
                  <a16:creationId xmlns:a16="http://schemas.microsoft.com/office/drawing/2014/main" id="{754E2E9E-4169-4C5B-1589-DB02A9250B33}"/>
                </a:ext>
              </a:extLst>
            </p:cNvPr>
            <p:cNvSpPr/>
            <p:nvPr/>
          </p:nvSpPr>
          <p:spPr>
            <a:xfrm>
              <a:off x="3458307" y="1697708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/>
            </a:p>
          </p:txBody>
        </p:sp>
        <p:sp>
          <p:nvSpPr>
            <p:cNvPr id="19" name="Google Shape;55;p2">
              <a:extLst>
                <a:ext uri="{FF2B5EF4-FFF2-40B4-BE49-F238E27FC236}">
                  <a16:creationId xmlns:a16="http://schemas.microsoft.com/office/drawing/2014/main" id="{096698FA-8B93-498C-0C42-C931F49D390F}"/>
                </a:ext>
              </a:extLst>
            </p:cNvPr>
            <p:cNvSpPr txBox="1"/>
            <p:nvPr/>
          </p:nvSpPr>
          <p:spPr>
            <a:xfrm>
              <a:off x="4134145" y="1624609"/>
              <a:ext cx="4790638" cy="898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Thiết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kế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và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xây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dựng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hệ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thống</a:t>
              </a:r>
              <a:endParaRPr sz="2300" b="0" i="0" u="none" strike="noStrike" cap="none" dirty="0">
                <a:solidFill>
                  <a:srgbClr val="F0A2A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" name="Google Shape;56;p2">
            <a:extLst>
              <a:ext uri="{FF2B5EF4-FFF2-40B4-BE49-F238E27FC236}">
                <a16:creationId xmlns:a16="http://schemas.microsoft.com/office/drawing/2014/main" id="{FDF5FED4-CF9F-0422-B602-51D85B7B27D5}"/>
              </a:ext>
            </a:extLst>
          </p:cNvPr>
          <p:cNvGrpSpPr/>
          <p:nvPr/>
        </p:nvGrpSpPr>
        <p:grpSpPr>
          <a:xfrm>
            <a:off x="3442448" y="4486414"/>
            <a:ext cx="5466476" cy="640080"/>
            <a:chOff x="3458307" y="1506510"/>
            <a:chExt cx="5466476" cy="640080"/>
          </a:xfrm>
        </p:grpSpPr>
        <p:sp>
          <p:nvSpPr>
            <p:cNvPr id="21" name="Google Shape;57;p2">
              <a:extLst>
                <a:ext uri="{FF2B5EF4-FFF2-40B4-BE49-F238E27FC236}">
                  <a16:creationId xmlns:a16="http://schemas.microsoft.com/office/drawing/2014/main" id="{82A40AC6-E6D7-3BEE-66A6-A84C4B1F1362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/>
            </a:p>
          </p:txBody>
        </p:sp>
        <p:sp>
          <p:nvSpPr>
            <p:cNvPr id="22" name="Google Shape;58;p2">
              <a:extLst>
                <a:ext uri="{FF2B5EF4-FFF2-40B4-BE49-F238E27FC236}">
                  <a16:creationId xmlns:a16="http://schemas.microsoft.com/office/drawing/2014/main" id="{0BE1E51A-455B-5871-B36C-F5E027B37940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Kết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quả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và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đóng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góp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nổi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bật</a:t>
              </a:r>
              <a:endParaRPr sz="2300" b="0" i="0" u="none" strike="noStrike" cap="none" dirty="0">
                <a:solidFill>
                  <a:srgbClr val="F0A2A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3" name="Google Shape;59;p2">
            <a:extLst>
              <a:ext uri="{FF2B5EF4-FFF2-40B4-BE49-F238E27FC236}">
                <a16:creationId xmlns:a16="http://schemas.microsoft.com/office/drawing/2014/main" id="{68E6378C-FE6A-80ED-2195-ED39F615CE6A}"/>
              </a:ext>
            </a:extLst>
          </p:cNvPr>
          <p:cNvGrpSpPr/>
          <p:nvPr/>
        </p:nvGrpSpPr>
        <p:grpSpPr>
          <a:xfrm>
            <a:off x="3442448" y="5365006"/>
            <a:ext cx="5466476" cy="640080"/>
            <a:chOff x="3458307" y="1506510"/>
            <a:chExt cx="5466476" cy="640080"/>
          </a:xfrm>
        </p:grpSpPr>
        <p:sp>
          <p:nvSpPr>
            <p:cNvPr id="24" name="Google Shape;60;p2">
              <a:extLst>
                <a:ext uri="{FF2B5EF4-FFF2-40B4-BE49-F238E27FC236}">
                  <a16:creationId xmlns:a16="http://schemas.microsoft.com/office/drawing/2014/main" id="{15F80917-5C2B-F3F7-1128-2A8E9FA3E3C9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/>
            </a:p>
          </p:txBody>
        </p:sp>
        <p:sp>
          <p:nvSpPr>
            <p:cNvPr id="25" name="Google Shape;61;p2">
              <a:extLst>
                <a:ext uri="{FF2B5EF4-FFF2-40B4-BE49-F238E27FC236}">
                  <a16:creationId xmlns:a16="http://schemas.microsoft.com/office/drawing/2014/main" id="{9729E25B-76F8-6602-D495-D152409A2CCF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Kết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luận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và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hướng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phát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triển</a:t>
              </a:r>
              <a:endParaRPr sz="2300" b="0" i="0" u="none" strike="noStrike" cap="none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259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Google Shape;45;p2">
            <a:extLst>
              <a:ext uri="{FF2B5EF4-FFF2-40B4-BE49-F238E27FC236}">
                <a16:creationId xmlns:a16="http://schemas.microsoft.com/office/drawing/2014/main" id="{2220C703-C8A8-A8AE-E667-2E92E5E30B14}"/>
              </a:ext>
            </a:extLst>
          </p:cNvPr>
          <p:cNvSpPr txBox="1">
            <a:spLocks/>
          </p:cNvSpPr>
          <p:nvPr/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Google Shape;46;p2">
            <a:extLst>
              <a:ext uri="{FF2B5EF4-FFF2-40B4-BE49-F238E27FC236}">
                <a16:creationId xmlns:a16="http://schemas.microsoft.com/office/drawing/2014/main" id="{5603A59A-DCA4-4999-F142-F75193376C53}"/>
              </a:ext>
            </a:extLst>
          </p:cNvPr>
          <p:cNvSpPr txBox="1"/>
          <p:nvPr/>
        </p:nvSpPr>
        <p:spPr>
          <a:xfrm>
            <a:off x="3442448" y="546842"/>
            <a:ext cx="54823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C02034"/>
                </a:solidFill>
                <a:latin typeface="Lato"/>
                <a:ea typeface="Lato"/>
                <a:cs typeface="Lato"/>
                <a:sym typeface="Lato"/>
              </a:rPr>
              <a:t>Nội dung</a:t>
            </a:r>
            <a:endParaRPr/>
          </a:p>
        </p:txBody>
      </p:sp>
      <p:grpSp>
        <p:nvGrpSpPr>
          <p:cNvPr id="11" name="Google Shape;47;p2">
            <a:extLst>
              <a:ext uri="{FF2B5EF4-FFF2-40B4-BE49-F238E27FC236}">
                <a16:creationId xmlns:a16="http://schemas.microsoft.com/office/drawing/2014/main" id="{BBC0C1F9-A36F-8E14-8208-18830EDB8D74}"/>
              </a:ext>
            </a:extLst>
          </p:cNvPr>
          <p:cNvGrpSpPr/>
          <p:nvPr/>
        </p:nvGrpSpPr>
        <p:grpSpPr>
          <a:xfrm>
            <a:off x="3458307" y="1506510"/>
            <a:ext cx="5466476" cy="640080"/>
            <a:chOff x="3458307" y="1506510"/>
            <a:chExt cx="5466476" cy="640080"/>
          </a:xfrm>
        </p:grpSpPr>
        <p:sp>
          <p:nvSpPr>
            <p:cNvPr id="12" name="Google Shape;48;p2">
              <a:extLst>
                <a:ext uri="{FF2B5EF4-FFF2-40B4-BE49-F238E27FC236}">
                  <a16:creationId xmlns:a16="http://schemas.microsoft.com/office/drawing/2014/main" id="{C5606088-24F0-084D-A5A4-42C1108880CE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/>
            </a:p>
          </p:txBody>
        </p:sp>
        <p:sp>
          <p:nvSpPr>
            <p:cNvPr id="13" name="Google Shape;49;p2">
              <a:extLst>
                <a:ext uri="{FF2B5EF4-FFF2-40B4-BE49-F238E27FC236}">
                  <a16:creationId xmlns:a16="http://schemas.microsoft.com/office/drawing/2014/main" id="{08C62E65-9E85-D1CC-45B8-345F6D7F9524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Giới</a:t>
              </a:r>
              <a:r>
                <a:rPr lang="en-US" sz="2300" b="0" i="0" u="none" strike="noStrike" cap="none" dirty="0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thiệu</a:t>
              </a:r>
              <a:r>
                <a:rPr lang="en-US" sz="2300" b="0" i="0" u="none" strike="noStrike" cap="none" dirty="0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đề</a:t>
              </a:r>
              <a:r>
                <a:rPr lang="en-US" sz="2300" b="0" i="0" u="none" strike="noStrike" cap="none" dirty="0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tài</a:t>
              </a:r>
              <a:r>
                <a:rPr lang="en-US" sz="2300" b="0" i="0" u="none" strike="noStrike" cap="none" dirty="0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dirty="0"/>
            </a:p>
          </p:txBody>
        </p:sp>
      </p:grpSp>
      <p:grpSp>
        <p:nvGrpSpPr>
          <p:cNvPr id="14" name="Google Shape;50;p2">
            <a:extLst>
              <a:ext uri="{FF2B5EF4-FFF2-40B4-BE49-F238E27FC236}">
                <a16:creationId xmlns:a16="http://schemas.microsoft.com/office/drawing/2014/main" id="{8B83915B-AA98-5826-63C1-648A42748C0A}"/>
              </a:ext>
            </a:extLst>
          </p:cNvPr>
          <p:cNvGrpSpPr/>
          <p:nvPr/>
        </p:nvGrpSpPr>
        <p:grpSpPr>
          <a:xfrm>
            <a:off x="3442448" y="2545360"/>
            <a:ext cx="5466476" cy="640080"/>
            <a:chOff x="3458307" y="1506510"/>
            <a:chExt cx="5466476" cy="640080"/>
          </a:xfrm>
        </p:grpSpPr>
        <p:sp>
          <p:nvSpPr>
            <p:cNvPr id="15" name="Google Shape;51;p2">
              <a:extLst>
                <a:ext uri="{FF2B5EF4-FFF2-40B4-BE49-F238E27FC236}">
                  <a16:creationId xmlns:a16="http://schemas.microsoft.com/office/drawing/2014/main" id="{A2B3C1CB-38EC-1A73-B1CB-3D82FCF4BB93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  <p:sp>
          <p:nvSpPr>
            <p:cNvPr id="16" name="Google Shape;52;p2">
              <a:extLst>
                <a:ext uri="{FF2B5EF4-FFF2-40B4-BE49-F238E27FC236}">
                  <a16:creationId xmlns:a16="http://schemas.microsoft.com/office/drawing/2014/main" id="{41A37275-F138-42BE-576C-C0857C2890C0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Công</a:t>
              </a:r>
              <a:r>
                <a:rPr lang="en-US" sz="2300" b="0" i="0" u="none" strike="noStrike" cap="none" dirty="0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nghệ</a:t>
              </a:r>
              <a:r>
                <a:rPr lang="en-US" sz="2300" b="0" i="0" u="none" strike="noStrike" cap="none" dirty="0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sử</a:t>
              </a:r>
              <a:r>
                <a:rPr lang="en-US" sz="2300" b="0" i="0" u="none" strike="noStrike" cap="none" dirty="0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dụng</a:t>
              </a:r>
              <a:endParaRPr sz="2300" b="0" i="0" u="none" strike="noStrike" cap="none" dirty="0">
                <a:solidFill>
                  <a:srgbClr val="C0203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7" name="Google Shape;53;p2">
            <a:extLst>
              <a:ext uri="{FF2B5EF4-FFF2-40B4-BE49-F238E27FC236}">
                <a16:creationId xmlns:a16="http://schemas.microsoft.com/office/drawing/2014/main" id="{881D5E92-7B18-406D-D7A6-1E810CA5A2DD}"/>
              </a:ext>
            </a:extLst>
          </p:cNvPr>
          <p:cNvGrpSpPr/>
          <p:nvPr/>
        </p:nvGrpSpPr>
        <p:grpSpPr>
          <a:xfrm>
            <a:off x="3458307" y="3468960"/>
            <a:ext cx="5466476" cy="898198"/>
            <a:chOff x="3458307" y="1624609"/>
            <a:chExt cx="5466476" cy="898198"/>
          </a:xfrm>
        </p:grpSpPr>
        <p:sp>
          <p:nvSpPr>
            <p:cNvPr id="18" name="Google Shape;54;p2">
              <a:extLst>
                <a:ext uri="{FF2B5EF4-FFF2-40B4-BE49-F238E27FC236}">
                  <a16:creationId xmlns:a16="http://schemas.microsoft.com/office/drawing/2014/main" id="{754E2E9E-4169-4C5B-1589-DB02A9250B33}"/>
                </a:ext>
              </a:extLst>
            </p:cNvPr>
            <p:cNvSpPr/>
            <p:nvPr/>
          </p:nvSpPr>
          <p:spPr>
            <a:xfrm>
              <a:off x="3458307" y="1697708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/>
            </a:p>
          </p:txBody>
        </p:sp>
        <p:sp>
          <p:nvSpPr>
            <p:cNvPr id="19" name="Google Shape;55;p2">
              <a:extLst>
                <a:ext uri="{FF2B5EF4-FFF2-40B4-BE49-F238E27FC236}">
                  <a16:creationId xmlns:a16="http://schemas.microsoft.com/office/drawing/2014/main" id="{096698FA-8B93-498C-0C42-C931F49D390F}"/>
                </a:ext>
              </a:extLst>
            </p:cNvPr>
            <p:cNvSpPr txBox="1"/>
            <p:nvPr/>
          </p:nvSpPr>
          <p:spPr>
            <a:xfrm>
              <a:off x="4134145" y="1624609"/>
              <a:ext cx="4790638" cy="898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Thiết</a:t>
              </a:r>
              <a:r>
                <a:rPr lang="en-US" sz="2300" b="0" i="0" u="none" strike="noStrike" cap="none" dirty="0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kế</a:t>
              </a:r>
              <a:r>
                <a:rPr lang="en-US" sz="2300" b="0" i="0" u="none" strike="noStrike" cap="none" dirty="0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và</a:t>
              </a:r>
              <a:r>
                <a:rPr lang="en-US" sz="2300" b="0" i="0" u="none" strike="noStrike" cap="none" dirty="0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xây</a:t>
              </a:r>
              <a:r>
                <a:rPr lang="en-US" sz="2300" b="0" i="0" u="none" strike="noStrike" cap="none" dirty="0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dựng</a:t>
              </a:r>
              <a:r>
                <a:rPr lang="en-US" sz="2300" b="0" i="0" u="none" strike="noStrike" cap="none" dirty="0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hệ</a:t>
              </a:r>
              <a:r>
                <a:rPr lang="en-US" sz="2300" b="0" i="0" u="none" strike="noStrike" cap="none" dirty="0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thống</a:t>
              </a:r>
              <a:endParaRPr sz="2300" b="0" i="0" u="none" strike="noStrike" cap="none" dirty="0">
                <a:solidFill>
                  <a:srgbClr val="C0203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" name="Google Shape;56;p2">
            <a:extLst>
              <a:ext uri="{FF2B5EF4-FFF2-40B4-BE49-F238E27FC236}">
                <a16:creationId xmlns:a16="http://schemas.microsoft.com/office/drawing/2014/main" id="{FDF5FED4-CF9F-0422-B602-51D85B7B27D5}"/>
              </a:ext>
            </a:extLst>
          </p:cNvPr>
          <p:cNvGrpSpPr/>
          <p:nvPr/>
        </p:nvGrpSpPr>
        <p:grpSpPr>
          <a:xfrm>
            <a:off x="3442448" y="4486414"/>
            <a:ext cx="5466476" cy="640080"/>
            <a:chOff x="3458307" y="1506510"/>
            <a:chExt cx="5466476" cy="640080"/>
          </a:xfrm>
        </p:grpSpPr>
        <p:sp>
          <p:nvSpPr>
            <p:cNvPr id="21" name="Google Shape;57;p2">
              <a:extLst>
                <a:ext uri="{FF2B5EF4-FFF2-40B4-BE49-F238E27FC236}">
                  <a16:creationId xmlns:a16="http://schemas.microsoft.com/office/drawing/2014/main" id="{82A40AC6-E6D7-3BEE-66A6-A84C4B1F1362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/>
            </a:p>
          </p:txBody>
        </p:sp>
        <p:sp>
          <p:nvSpPr>
            <p:cNvPr id="22" name="Google Shape;58;p2">
              <a:extLst>
                <a:ext uri="{FF2B5EF4-FFF2-40B4-BE49-F238E27FC236}">
                  <a16:creationId xmlns:a16="http://schemas.microsoft.com/office/drawing/2014/main" id="{0BE1E51A-455B-5871-B36C-F5E027B37940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Kết quả và đóng góp nổi bật</a:t>
              </a:r>
              <a:endParaRPr sz="2300" b="0" i="0" u="none" strike="noStrike" cap="none">
                <a:solidFill>
                  <a:srgbClr val="C0203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3" name="Google Shape;59;p2">
            <a:extLst>
              <a:ext uri="{FF2B5EF4-FFF2-40B4-BE49-F238E27FC236}">
                <a16:creationId xmlns:a16="http://schemas.microsoft.com/office/drawing/2014/main" id="{68E6378C-FE6A-80ED-2195-ED39F615CE6A}"/>
              </a:ext>
            </a:extLst>
          </p:cNvPr>
          <p:cNvGrpSpPr/>
          <p:nvPr/>
        </p:nvGrpSpPr>
        <p:grpSpPr>
          <a:xfrm>
            <a:off x="3442448" y="5365006"/>
            <a:ext cx="5466476" cy="640080"/>
            <a:chOff x="3458307" y="1506510"/>
            <a:chExt cx="5466476" cy="640080"/>
          </a:xfrm>
        </p:grpSpPr>
        <p:sp>
          <p:nvSpPr>
            <p:cNvPr id="24" name="Google Shape;60;p2">
              <a:extLst>
                <a:ext uri="{FF2B5EF4-FFF2-40B4-BE49-F238E27FC236}">
                  <a16:creationId xmlns:a16="http://schemas.microsoft.com/office/drawing/2014/main" id="{15F80917-5C2B-F3F7-1128-2A8E9FA3E3C9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/>
            </a:p>
          </p:txBody>
        </p:sp>
        <p:sp>
          <p:nvSpPr>
            <p:cNvPr id="25" name="Google Shape;61;p2">
              <a:extLst>
                <a:ext uri="{FF2B5EF4-FFF2-40B4-BE49-F238E27FC236}">
                  <a16:creationId xmlns:a16="http://schemas.microsoft.com/office/drawing/2014/main" id="{9729E25B-76F8-6602-D495-D152409A2CCF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C02034"/>
                  </a:solidFill>
                  <a:latin typeface="Lato"/>
                  <a:ea typeface="Lato"/>
                  <a:cs typeface="Lato"/>
                  <a:sym typeface="Lato"/>
                </a:rPr>
                <a:t>Kết luận và hướng phát triển</a:t>
              </a:r>
              <a:endParaRPr sz="2300" b="0" i="0" u="none" strike="noStrike" cap="none">
                <a:solidFill>
                  <a:srgbClr val="C0203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3062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312880-DF3F-F7F4-284B-46A57E88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65735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3DED1-D007-2290-D049-2BB473091336}"/>
              </a:ext>
            </a:extLst>
          </p:cNvPr>
          <p:cNvSpPr txBox="1"/>
          <p:nvPr/>
        </p:nvSpPr>
        <p:spPr>
          <a:xfrm>
            <a:off x="657549" y="1843950"/>
            <a:ext cx="81388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Xây</a:t>
            </a:r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dựng</a:t>
            </a:r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thuê</a:t>
            </a:r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trọ</a:t>
            </a:r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đảm</a:t>
            </a:r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bảo</a:t>
            </a:r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sz="250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"/>
            </a:pP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Đáp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ứng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chức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cơ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trang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thuê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nhà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</a:t>
            </a:r>
            <a:endParaRPr lang="en-US" sz="2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"/>
            </a:pP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Tích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API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Google Map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cung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cấp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thông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tin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về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lân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cận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nhà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tìm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nhà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"/>
            </a:pP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Tích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API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MoMo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ZaloPay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hiện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việc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thanh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phí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bài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r>
              <a:rPr lang="en-US" sz="25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73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312880-DF3F-F7F4-284B-46A57E88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65735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3DED1-D007-2290-D049-2BB473091336}"/>
              </a:ext>
            </a:extLst>
          </p:cNvPr>
          <p:cNvSpPr txBox="1"/>
          <p:nvPr/>
        </p:nvSpPr>
        <p:spPr>
          <a:xfrm>
            <a:off x="751114" y="2036311"/>
            <a:ext cx="813883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"/>
            </a:pP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Chưa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hỗ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trợ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nhập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qua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bên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thứ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facebook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google …</a:t>
            </a:r>
          </a:p>
          <a:p>
            <a:pPr marL="342900" indent="-342900">
              <a:buFont typeface="Wingdings" panose="05000000000000000000" pitchFamily="2" charset="2"/>
              <a:buChar char=""/>
            </a:pP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Chưa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hỗ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trợ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thanh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phí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bài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tài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ngân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endParaRPr lang="en-US" sz="250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"/>
            </a:pP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trang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chưa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đủ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phong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phú</a:t>
            </a:r>
            <a:endParaRPr lang="en-US" sz="250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"/>
            </a:pP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Chưa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đánh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giá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mức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quan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bài</a:t>
            </a:r>
            <a:r>
              <a:rPr lang="en-US" sz="25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endParaRPr lang="en-US" sz="2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20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B312880-DF3F-F7F4-284B-46A57E88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65735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DDA0E68-AE7E-DD33-BA52-FDDE295E6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19" y="1011220"/>
            <a:ext cx="3127786" cy="3127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512177-826D-2621-5FEE-AF38BE5B3023}"/>
              </a:ext>
            </a:extLst>
          </p:cNvPr>
          <p:cNvSpPr txBox="1"/>
          <p:nvPr/>
        </p:nvSpPr>
        <p:spPr>
          <a:xfrm>
            <a:off x="602428" y="1355463"/>
            <a:ext cx="449669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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Cập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thường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xuyên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việc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crawl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từ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tương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1D133-3DD2-9300-61D9-5616870EF421}"/>
              </a:ext>
            </a:extLst>
          </p:cNvPr>
          <p:cNvSpPr txBox="1"/>
          <p:nvPr/>
        </p:nvSpPr>
        <p:spPr>
          <a:xfrm>
            <a:off x="602427" y="3515758"/>
            <a:ext cx="449669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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Áp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thuật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ranking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mức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quan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bài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endParaRPr 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F55D2-5E20-6DF8-F1C5-7FCDA8F18E2F}"/>
              </a:ext>
            </a:extLst>
          </p:cNvPr>
          <p:cNvSpPr txBox="1"/>
          <p:nvPr/>
        </p:nvSpPr>
        <p:spPr>
          <a:xfrm>
            <a:off x="602427" y="4992636"/>
            <a:ext cx="82875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ð"/>
            </a:pP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Tích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hệ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gợi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ý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bài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đăng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tăng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hữu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trang</a:t>
            </a: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111431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Google Shape;45;p2">
            <a:extLst>
              <a:ext uri="{FF2B5EF4-FFF2-40B4-BE49-F238E27FC236}">
                <a16:creationId xmlns:a16="http://schemas.microsoft.com/office/drawing/2014/main" id="{2220C703-C8A8-A8AE-E667-2E92E5E30B14}"/>
              </a:ext>
            </a:extLst>
          </p:cNvPr>
          <p:cNvSpPr txBox="1">
            <a:spLocks/>
          </p:cNvSpPr>
          <p:nvPr/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Google Shape;46;p2">
            <a:extLst>
              <a:ext uri="{FF2B5EF4-FFF2-40B4-BE49-F238E27FC236}">
                <a16:creationId xmlns:a16="http://schemas.microsoft.com/office/drawing/2014/main" id="{5603A59A-DCA4-4999-F142-F75193376C53}"/>
              </a:ext>
            </a:extLst>
          </p:cNvPr>
          <p:cNvSpPr txBox="1"/>
          <p:nvPr/>
        </p:nvSpPr>
        <p:spPr>
          <a:xfrm>
            <a:off x="3442448" y="546842"/>
            <a:ext cx="54823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C02034"/>
                </a:solidFill>
                <a:latin typeface="Lato"/>
                <a:ea typeface="Lato"/>
                <a:cs typeface="Lato"/>
                <a:sym typeface="Lato"/>
              </a:rPr>
              <a:t>Nội dung</a:t>
            </a:r>
            <a:endParaRPr/>
          </a:p>
        </p:txBody>
      </p:sp>
      <p:grpSp>
        <p:nvGrpSpPr>
          <p:cNvPr id="11" name="Google Shape;47;p2">
            <a:extLst>
              <a:ext uri="{FF2B5EF4-FFF2-40B4-BE49-F238E27FC236}">
                <a16:creationId xmlns:a16="http://schemas.microsoft.com/office/drawing/2014/main" id="{BBC0C1F9-A36F-8E14-8208-18830EDB8D74}"/>
              </a:ext>
            </a:extLst>
          </p:cNvPr>
          <p:cNvGrpSpPr/>
          <p:nvPr/>
        </p:nvGrpSpPr>
        <p:grpSpPr>
          <a:xfrm>
            <a:off x="3458307" y="1506510"/>
            <a:ext cx="5466476" cy="640080"/>
            <a:chOff x="3458307" y="1506510"/>
            <a:chExt cx="5466476" cy="640080"/>
          </a:xfrm>
        </p:grpSpPr>
        <p:sp>
          <p:nvSpPr>
            <p:cNvPr id="12" name="Google Shape;48;p2">
              <a:extLst>
                <a:ext uri="{FF2B5EF4-FFF2-40B4-BE49-F238E27FC236}">
                  <a16:creationId xmlns:a16="http://schemas.microsoft.com/office/drawing/2014/main" id="{C5606088-24F0-084D-A5A4-42C1108880CE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/>
            </a:p>
          </p:txBody>
        </p:sp>
        <p:sp>
          <p:nvSpPr>
            <p:cNvPr id="13" name="Google Shape;49;p2">
              <a:extLst>
                <a:ext uri="{FF2B5EF4-FFF2-40B4-BE49-F238E27FC236}">
                  <a16:creationId xmlns:a16="http://schemas.microsoft.com/office/drawing/2014/main" id="{08C62E65-9E85-D1CC-45B8-345F6D7F9524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Giới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thiệu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đề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tài</a:t>
              </a:r>
              <a:r>
                <a:rPr lang="en-US" sz="2300" b="0" i="0" u="none" strike="noStrike" cap="none" dirty="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oogle Shape;50;p2">
            <a:extLst>
              <a:ext uri="{FF2B5EF4-FFF2-40B4-BE49-F238E27FC236}">
                <a16:creationId xmlns:a16="http://schemas.microsoft.com/office/drawing/2014/main" id="{8B83915B-AA98-5826-63C1-648A42748C0A}"/>
              </a:ext>
            </a:extLst>
          </p:cNvPr>
          <p:cNvGrpSpPr/>
          <p:nvPr/>
        </p:nvGrpSpPr>
        <p:grpSpPr>
          <a:xfrm>
            <a:off x="3442448" y="2545360"/>
            <a:ext cx="5466476" cy="640080"/>
            <a:chOff x="3458307" y="1506510"/>
            <a:chExt cx="5466476" cy="640080"/>
          </a:xfrm>
        </p:grpSpPr>
        <p:sp>
          <p:nvSpPr>
            <p:cNvPr id="15" name="Google Shape;51;p2">
              <a:extLst>
                <a:ext uri="{FF2B5EF4-FFF2-40B4-BE49-F238E27FC236}">
                  <a16:creationId xmlns:a16="http://schemas.microsoft.com/office/drawing/2014/main" id="{A2B3C1CB-38EC-1A73-B1CB-3D82FCF4BB93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/>
            </a:p>
          </p:txBody>
        </p:sp>
        <p:sp>
          <p:nvSpPr>
            <p:cNvPr id="16" name="Google Shape;52;p2">
              <a:extLst>
                <a:ext uri="{FF2B5EF4-FFF2-40B4-BE49-F238E27FC236}">
                  <a16:creationId xmlns:a16="http://schemas.microsoft.com/office/drawing/2014/main" id="{41A37275-F138-42BE-576C-C0857C2890C0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Công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nghệ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sử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dụng</a:t>
              </a:r>
              <a:endParaRPr sz="2300" b="0" i="0" u="none" strike="noStrike" cap="none" dirty="0">
                <a:solidFill>
                  <a:srgbClr val="F0A2A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7" name="Google Shape;53;p2">
            <a:extLst>
              <a:ext uri="{FF2B5EF4-FFF2-40B4-BE49-F238E27FC236}">
                <a16:creationId xmlns:a16="http://schemas.microsoft.com/office/drawing/2014/main" id="{881D5E92-7B18-406D-D7A6-1E810CA5A2DD}"/>
              </a:ext>
            </a:extLst>
          </p:cNvPr>
          <p:cNvGrpSpPr/>
          <p:nvPr/>
        </p:nvGrpSpPr>
        <p:grpSpPr>
          <a:xfrm>
            <a:off x="3458307" y="3468960"/>
            <a:ext cx="5466476" cy="898198"/>
            <a:chOff x="3458307" y="1624609"/>
            <a:chExt cx="5466476" cy="898198"/>
          </a:xfrm>
        </p:grpSpPr>
        <p:sp>
          <p:nvSpPr>
            <p:cNvPr id="18" name="Google Shape;54;p2">
              <a:extLst>
                <a:ext uri="{FF2B5EF4-FFF2-40B4-BE49-F238E27FC236}">
                  <a16:creationId xmlns:a16="http://schemas.microsoft.com/office/drawing/2014/main" id="{754E2E9E-4169-4C5B-1589-DB02A9250B33}"/>
                </a:ext>
              </a:extLst>
            </p:cNvPr>
            <p:cNvSpPr/>
            <p:nvPr/>
          </p:nvSpPr>
          <p:spPr>
            <a:xfrm>
              <a:off x="3458307" y="1697708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/>
            </a:p>
          </p:txBody>
        </p:sp>
        <p:sp>
          <p:nvSpPr>
            <p:cNvPr id="19" name="Google Shape;55;p2">
              <a:extLst>
                <a:ext uri="{FF2B5EF4-FFF2-40B4-BE49-F238E27FC236}">
                  <a16:creationId xmlns:a16="http://schemas.microsoft.com/office/drawing/2014/main" id="{096698FA-8B93-498C-0C42-C931F49D390F}"/>
                </a:ext>
              </a:extLst>
            </p:cNvPr>
            <p:cNvSpPr txBox="1"/>
            <p:nvPr/>
          </p:nvSpPr>
          <p:spPr>
            <a:xfrm>
              <a:off x="4134145" y="1624609"/>
              <a:ext cx="4790638" cy="898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Thiết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kế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và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xây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dựng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hệ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thống</a:t>
              </a:r>
              <a:endParaRPr sz="2300" b="0" i="0" u="none" strike="noStrike" cap="none" dirty="0">
                <a:solidFill>
                  <a:srgbClr val="F0A2A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0" name="Google Shape;56;p2">
            <a:extLst>
              <a:ext uri="{FF2B5EF4-FFF2-40B4-BE49-F238E27FC236}">
                <a16:creationId xmlns:a16="http://schemas.microsoft.com/office/drawing/2014/main" id="{FDF5FED4-CF9F-0422-B602-51D85B7B27D5}"/>
              </a:ext>
            </a:extLst>
          </p:cNvPr>
          <p:cNvGrpSpPr/>
          <p:nvPr/>
        </p:nvGrpSpPr>
        <p:grpSpPr>
          <a:xfrm>
            <a:off x="3442448" y="4486414"/>
            <a:ext cx="5466476" cy="640080"/>
            <a:chOff x="3458307" y="1506510"/>
            <a:chExt cx="5466476" cy="640080"/>
          </a:xfrm>
        </p:grpSpPr>
        <p:sp>
          <p:nvSpPr>
            <p:cNvPr id="21" name="Google Shape;57;p2">
              <a:extLst>
                <a:ext uri="{FF2B5EF4-FFF2-40B4-BE49-F238E27FC236}">
                  <a16:creationId xmlns:a16="http://schemas.microsoft.com/office/drawing/2014/main" id="{82A40AC6-E6D7-3BEE-66A6-A84C4B1F1362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/>
            </a:p>
          </p:txBody>
        </p:sp>
        <p:sp>
          <p:nvSpPr>
            <p:cNvPr id="22" name="Google Shape;58;p2">
              <a:extLst>
                <a:ext uri="{FF2B5EF4-FFF2-40B4-BE49-F238E27FC236}">
                  <a16:creationId xmlns:a16="http://schemas.microsoft.com/office/drawing/2014/main" id="{0BE1E51A-455B-5871-B36C-F5E027B37940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Kết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quả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và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đóng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góp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nổi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bật</a:t>
              </a:r>
              <a:endParaRPr sz="2300" b="0" i="0" u="none" strike="noStrike" cap="none" dirty="0">
                <a:solidFill>
                  <a:srgbClr val="F0A2A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3" name="Google Shape;59;p2">
            <a:extLst>
              <a:ext uri="{FF2B5EF4-FFF2-40B4-BE49-F238E27FC236}">
                <a16:creationId xmlns:a16="http://schemas.microsoft.com/office/drawing/2014/main" id="{68E6378C-FE6A-80ED-2195-ED39F615CE6A}"/>
              </a:ext>
            </a:extLst>
          </p:cNvPr>
          <p:cNvGrpSpPr/>
          <p:nvPr/>
        </p:nvGrpSpPr>
        <p:grpSpPr>
          <a:xfrm>
            <a:off x="3442448" y="5365006"/>
            <a:ext cx="5466476" cy="640080"/>
            <a:chOff x="3458307" y="1506510"/>
            <a:chExt cx="5466476" cy="640080"/>
          </a:xfrm>
        </p:grpSpPr>
        <p:sp>
          <p:nvSpPr>
            <p:cNvPr id="24" name="Google Shape;60;p2">
              <a:extLst>
                <a:ext uri="{FF2B5EF4-FFF2-40B4-BE49-F238E27FC236}">
                  <a16:creationId xmlns:a16="http://schemas.microsoft.com/office/drawing/2014/main" id="{15F80917-5C2B-F3F7-1128-2A8E9FA3E3C9}"/>
                </a:ext>
              </a:extLst>
            </p:cNvPr>
            <p:cNvSpPr/>
            <p:nvPr/>
          </p:nvSpPr>
          <p:spPr>
            <a:xfrm>
              <a:off x="3458307" y="1506510"/>
              <a:ext cx="640080" cy="640080"/>
            </a:xfrm>
            <a:prstGeom prst="ellipse">
              <a:avLst/>
            </a:prstGeom>
            <a:solidFill>
              <a:srgbClr val="C0203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05</a:t>
              </a:r>
              <a:endParaRPr/>
            </a:p>
          </p:txBody>
        </p:sp>
        <p:sp>
          <p:nvSpPr>
            <p:cNvPr id="25" name="Google Shape;61;p2">
              <a:extLst>
                <a:ext uri="{FF2B5EF4-FFF2-40B4-BE49-F238E27FC236}">
                  <a16:creationId xmlns:a16="http://schemas.microsoft.com/office/drawing/2014/main" id="{9729E25B-76F8-6602-D495-D152409A2CCF}"/>
                </a:ext>
              </a:extLst>
            </p:cNvPr>
            <p:cNvSpPr txBox="1"/>
            <p:nvPr/>
          </p:nvSpPr>
          <p:spPr>
            <a:xfrm>
              <a:off x="4134145" y="1506510"/>
              <a:ext cx="4790638" cy="64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2034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Kết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luận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và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hướng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phát</a:t>
              </a:r>
              <a:r>
                <a:rPr lang="en-US" sz="2300" b="0" i="0" u="none" strike="noStrike" cap="none" dirty="0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300" b="0" i="0" u="none" strike="noStrike" cap="none" dirty="0" err="1">
                  <a:solidFill>
                    <a:srgbClr val="F0A2AB"/>
                  </a:solidFill>
                  <a:latin typeface="Lato"/>
                  <a:ea typeface="Lato"/>
                  <a:cs typeface="Lato"/>
                  <a:sym typeface="Lato"/>
                </a:rPr>
                <a:t>triển</a:t>
              </a:r>
              <a:endParaRPr sz="2300" b="0" i="0" u="none" strike="noStrike" cap="none" dirty="0">
                <a:solidFill>
                  <a:srgbClr val="F0A2AB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2073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</p:txBody>
      </p:sp>
      <p:pic>
        <p:nvPicPr>
          <p:cNvPr id="7" name="Picture 6" descr="A person looking at a wall with signs on it&#10;&#10;Description automatically generated with low confidence">
            <a:extLst>
              <a:ext uri="{FF2B5EF4-FFF2-40B4-BE49-F238E27FC236}">
                <a16:creationId xmlns:a16="http://schemas.microsoft.com/office/drawing/2014/main" id="{04AF435B-2B5C-4235-D0E5-37C8E975B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6" y="927737"/>
            <a:ext cx="4103485" cy="2669901"/>
          </a:xfrm>
          <a:prstGeom prst="rect">
            <a:avLst/>
          </a:prstGeom>
        </p:spPr>
      </p:pic>
      <p:pic>
        <p:nvPicPr>
          <p:cNvPr id="9" name="Picture 8" descr="A person holding a sign&#10;&#10;Description automatically generated with medium confidence">
            <a:extLst>
              <a:ext uri="{FF2B5EF4-FFF2-40B4-BE49-F238E27FC236}">
                <a16:creationId xmlns:a16="http://schemas.microsoft.com/office/drawing/2014/main" id="{0A7EB0B7-272E-94DF-9FBA-BC5F26315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97637"/>
            <a:ext cx="4099383" cy="2658561"/>
          </a:xfrm>
          <a:prstGeom prst="rect">
            <a:avLst/>
          </a:prstGeom>
        </p:spPr>
      </p:pic>
      <p:pic>
        <p:nvPicPr>
          <p:cNvPr id="11" name="Picture 10" descr="A picture containing outdoor, building&#10;&#10;Description automatically generated">
            <a:extLst>
              <a:ext uri="{FF2B5EF4-FFF2-40B4-BE49-F238E27FC236}">
                <a16:creationId xmlns:a16="http://schemas.microsoft.com/office/drawing/2014/main" id="{0A7E7DB0-501A-DDAB-9894-FF5C32CDC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6" y="3597638"/>
            <a:ext cx="4099384" cy="2658561"/>
          </a:xfrm>
          <a:prstGeom prst="rect">
            <a:avLst/>
          </a:prstGeom>
        </p:spPr>
      </p:pic>
      <p:pic>
        <p:nvPicPr>
          <p:cNvPr id="13" name="Picture 12" descr="A picture containing text, building, outdoor, street&#10;&#10;Description automatically generated">
            <a:extLst>
              <a:ext uri="{FF2B5EF4-FFF2-40B4-BE49-F238E27FC236}">
                <a16:creationId xmlns:a16="http://schemas.microsoft.com/office/drawing/2014/main" id="{86761C6B-E1EE-1405-FDA4-EFDD53CDF1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39076"/>
            <a:ext cx="4099382" cy="266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975369-6B5F-C067-3D14-088B9489D053}"/>
              </a:ext>
            </a:extLst>
          </p:cNvPr>
          <p:cNvSpPr txBox="1"/>
          <p:nvPr/>
        </p:nvSpPr>
        <p:spPr>
          <a:xfrm>
            <a:off x="254052" y="1178915"/>
            <a:ext cx="43179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Địa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bàn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Nội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nay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khoảng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326.000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doanh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nghiệp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trên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2.5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triệu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lao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động</a:t>
            </a:r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Lao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ngoại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tỉnh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chiếm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trên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60%</a:t>
            </a:r>
          </a:p>
        </p:txBody>
      </p:sp>
      <p:cxnSp>
        <p:nvCxnSpPr>
          <p:cNvPr id="4" name="Google Shape;165;p10">
            <a:extLst>
              <a:ext uri="{FF2B5EF4-FFF2-40B4-BE49-F238E27FC236}">
                <a16:creationId xmlns:a16="http://schemas.microsoft.com/office/drawing/2014/main" id="{1EFCF623-F532-8326-FBEF-491ECE264576}"/>
              </a:ext>
            </a:extLst>
          </p:cNvPr>
          <p:cNvCxnSpPr>
            <a:cxnSpLocks/>
          </p:cNvCxnSpPr>
          <p:nvPr/>
        </p:nvCxnSpPr>
        <p:spPr>
          <a:xfrm>
            <a:off x="4598182" y="1006355"/>
            <a:ext cx="0" cy="2575509"/>
          </a:xfrm>
          <a:prstGeom prst="straightConnector1">
            <a:avLst/>
          </a:prstGeom>
          <a:noFill/>
          <a:ln w="41275" cap="flat" cmpd="dbl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1AB275-9773-AD9F-D450-01F7560EF460}"/>
              </a:ext>
            </a:extLst>
          </p:cNvPr>
          <p:cNvSpPr txBox="1"/>
          <p:nvPr/>
        </p:nvSpPr>
        <p:spPr>
          <a:xfrm>
            <a:off x="4864100" y="1178915"/>
            <a:ext cx="402584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trường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đại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học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tập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ở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thành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phố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lớn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như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Nội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Đà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Nẵng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TP HCM</a:t>
            </a:r>
          </a:p>
          <a:p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Năm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học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2019-2020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thêm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đến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gần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500.000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sinh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mới</a:t>
            </a:r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1097B2-5484-E8AF-AC48-F9BE2D7EEC02}"/>
              </a:ext>
            </a:extLst>
          </p:cNvPr>
          <p:cNvSpPr txBox="1"/>
          <p:nvPr/>
        </p:nvSpPr>
        <p:spPr>
          <a:xfrm>
            <a:off x="342900" y="3928229"/>
            <a:ext cx="4770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Nhu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cầu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về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nhà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rất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cao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146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CA9438-A4BB-E982-9F24-5B1425864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625B5BE-D754-DD2D-E106-FBF8C0BF4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424463"/>
              </p:ext>
            </p:extLst>
          </p:nvPr>
        </p:nvGraphicFramePr>
        <p:xfrm>
          <a:off x="166757" y="1821643"/>
          <a:ext cx="8810485" cy="4601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583">
                  <a:extLst>
                    <a:ext uri="{9D8B030D-6E8A-4147-A177-3AD203B41FA5}">
                      <a16:colId xmlns:a16="http://schemas.microsoft.com/office/drawing/2014/main" val="3051747262"/>
                    </a:ext>
                  </a:extLst>
                </a:gridCol>
                <a:gridCol w="2774434">
                  <a:extLst>
                    <a:ext uri="{9D8B030D-6E8A-4147-A177-3AD203B41FA5}">
                      <a16:colId xmlns:a16="http://schemas.microsoft.com/office/drawing/2014/main" val="1140545219"/>
                    </a:ext>
                  </a:extLst>
                </a:gridCol>
                <a:gridCol w="3451468">
                  <a:extLst>
                    <a:ext uri="{9D8B030D-6E8A-4147-A177-3AD203B41FA5}">
                      <a16:colId xmlns:a16="http://schemas.microsoft.com/office/drawing/2014/main" val="2355585809"/>
                    </a:ext>
                  </a:extLst>
                </a:gridCol>
              </a:tblGrid>
              <a:tr h="4359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2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2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muonnha.com.vn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2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phongtro123.com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5571108"/>
                  </a:ext>
                </a:extLst>
              </a:tr>
              <a:tr h="138861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2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Ứng</a:t>
                      </a:r>
                      <a:r>
                        <a:rPr lang="en-US" sz="22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dụng</a:t>
                      </a:r>
                      <a:r>
                        <a:rPr lang="en-US" sz="22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hỗ</a:t>
                      </a:r>
                      <a:r>
                        <a:rPr lang="en-US" sz="22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trợ</a:t>
                      </a:r>
                      <a:r>
                        <a:rPr lang="en-US" sz="22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trên</a:t>
                      </a:r>
                      <a:r>
                        <a:rPr lang="en-US" sz="22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nhiều</a:t>
                      </a:r>
                      <a:r>
                        <a:rPr lang="en-US" sz="22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nền</a:t>
                      </a:r>
                      <a:r>
                        <a:rPr lang="en-US" sz="2200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2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tảng</a:t>
                      </a:r>
                      <a:endParaRPr lang="en-US" sz="2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2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Không</a:t>
                      </a:r>
                      <a:endParaRPr lang="en-US" sz="2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2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Không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1274438"/>
                  </a:ext>
                </a:extLst>
              </a:tr>
              <a:tr h="138861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2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Hỗ trợ liên hệ giữa các người dùng ngay trên trang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2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Không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2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Không</a:t>
                      </a:r>
                      <a:endParaRPr lang="en-US" sz="2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1257275"/>
                  </a:ext>
                </a:extLst>
              </a:tr>
              <a:tr h="138861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2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Hiển thị các tiện ích lân cận khu vực nhà trọ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20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Không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30000"/>
                        </a:lnSpc>
                        <a:spcBef>
                          <a:spcPts val="1000"/>
                        </a:spcBef>
                        <a:spcAft>
                          <a:spcPts val="600"/>
                        </a:spcAft>
                      </a:pPr>
                      <a:r>
                        <a:rPr lang="en-US" sz="2200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Không</a:t>
                      </a:r>
                      <a:endParaRPr lang="en-US" sz="2200" dirty="0"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620554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32A78B9-C553-7A6E-9ED3-7260DC4D2305}"/>
              </a:ext>
            </a:extLst>
          </p:cNvPr>
          <p:cNvSpPr txBox="1"/>
          <p:nvPr/>
        </p:nvSpPr>
        <p:spPr>
          <a:xfrm>
            <a:off x="254052" y="903538"/>
            <a:ext cx="8635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Xu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hướng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tìm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nhà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nổi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bật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nhất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nay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qua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website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thuê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nhà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</a:t>
            </a:r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5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6E2599-3FE0-8D2B-756A-DB2B9F0C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3A145C3A-2241-1A04-D373-1982261E3AEB}"/>
              </a:ext>
            </a:extLst>
          </p:cNvPr>
          <p:cNvSpPr txBox="1">
            <a:spLocks/>
          </p:cNvSpPr>
          <p:nvPr/>
        </p:nvSpPr>
        <p:spPr>
          <a:xfrm>
            <a:off x="499237" y="888281"/>
            <a:ext cx="6765163" cy="5565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: </a:t>
            </a:r>
            <a:r>
              <a:rPr lang="en-US" sz="2800" dirty="0" err="1">
                <a:latin typeface="Lato" panose="020F0502020204030203"/>
              </a:rPr>
              <a:t>Xây</a:t>
            </a:r>
            <a:r>
              <a:rPr lang="en-US" sz="2800" dirty="0">
                <a:latin typeface="Lato" panose="020F0502020204030203"/>
              </a:rPr>
              <a:t> </a:t>
            </a:r>
            <a:r>
              <a:rPr lang="en-US" sz="2800" dirty="0" err="1">
                <a:latin typeface="Lato" panose="020F0502020204030203"/>
              </a:rPr>
              <a:t>dựng</a:t>
            </a:r>
            <a:r>
              <a:rPr lang="en-US" sz="2800" dirty="0">
                <a:latin typeface="Lato" panose="020F0502020204030203"/>
              </a:rPr>
              <a:t> website </a:t>
            </a:r>
            <a:r>
              <a:rPr lang="en-US" sz="2800" dirty="0" err="1">
                <a:latin typeface="Lato" panose="020F0502020204030203"/>
              </a:rPr>
              <a:t>thuê</a:t>
            </a:r>
            <a:r>
              <a:rPr lang="en-US" sz="2800" dirty="0">
                <a:latin typeface="Lato" panose="020F0502020204030203"/>
              </a:rPr>
              <a:t> </a:t>
            </a:r>
            <a:r>
              <a:rPr lang="en-US" sz="2800" dirty="0" err="1">
                <a:latin typeface="Lato" panose="020F0502020204030203"/>
              </a:rPr>
              <a:t>nhà</a:t>
            </a:r>
            <a:r>
              <a:rPr lang="en-US" sz="2800" dirty="0">
                <a:latin typeface="Lato" panose="020F0502020204030203"/>
              </a:rPr>
              <a:t> </a:t>
            </a:r>
            <a:r>
              <a:rPr lang="en-US" sz="2800" dirty="0" err="1">
                <a:latin typeface="Lato" panose="020F0502020204030203"/>
              </a:rPr>
              <a:t>trọ</a:t>
            </a:r>
            <a:endParaRPr lang="en-US" sz="2800" dirty="0">
              <a:latin typeface="Lato" panose="020F0502020204030203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B0E2EB6A-B5C3-AB27-9140-954969617B40}"/>
              </a:ext>
            </a:extLst>
          </p:cNvPr>
          <p:cNvSpPr txBox="1">
            <a:spLocks/>
          </p:cNvSpPr>
          <p:nvPr/>
        </p:nvSpPr>
        <p:spPr>
          <a:xfrm>
            <a:off x="499237" y="1814993"/>
            <a:ext cx="7931865" cy="31735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ð"/>
            </a:pPr>
            <a:r>
              <a:rPr lang="en-US" sz="2200" dirty="0" err="1"/>
              <a:t>Đáp</a:t>
            </a:r>
            <a:r>
              <a:rPr lang="en-US" sz="2200" dirty="0"/>
              <a:t> </a:t>
            </a:r>
            <a:r>
              <a:rPr lang="en-US" sz="2200" dirty="0" err="1"/>
              <a:t>ứng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chức</a:t>
            </a:r>
            <a:r>
              <a:rPr lang="en-US" sz="2200" dirty="0"/>
              <a:t> </a:t>
            </a:r>
            <a:r>
              <a:rPr lang="en-US" sz="2200" dirty="0" err="1"/>
              <a:t>năng</a:t>
            </a:r>
            <a:r>
              <a:rPr lang="en-US" sz="2200" dirty="0"/>
              <a:t> </a:t>
            </a:r>
            <a:r>
              <a:rPr lang="en-US" sz="2200" dirty="0" err="1"/>
              <a:t>cơ</a:t>
            </a:r>
            <a:r>
              <a:rPr lang="en-US" sz="2200" dirty="0"/>
              <a:t> </a:t>
            </a:r>
            <a:r>
              <a:rPr lang="en-US" sz="2200" dirty="0" err="1"/>
              <a:t>bản</a:t>
            </a:r>
            <a:r>
              <a:rPr lang="en-US" sz="2200" dirty="0"/>
              <a:t> </a:t>
            </a:r>
            <a:r>
              <a:rPr lang="en-US" sz="2200" dirty="0" err="1"/>
              <a:t>của</a:t>
            </a:r>
            <a:r>
              <a:rPr lang="en-US" sz="2200" dirty="0"/>
              <a:t> </a:t>
            </a:r>
            <a:r>
              <a:rPr lang="en-US" sz="2200" dirty="0" err="1"/>
              <a:t>một</a:t>
            </a:r>
            <a:r>
              <a:rPr lang="en-US" sz="2200" dirty="0"/>
              <a:t> website </a:t>
            </a:r>
            <a:r>
              <a:rPr lang="en-US" sz="2200" dirty="0" err="1"/>
              <a:t>cho</a:t>
            </a:r>
            <a:r>
              <a:rPr lang="en-US" sz="2200" dirty="0"/>
              <a:t> </a:t>
            </a:r>
            <a:r>
              <a:rPr lang="en-US" sz="2200" dirty="0" err="1"/>
              <a:t>thuê</a:t>
            </a:r>
            <a:r>
              <a:rPr lang="en-US" sz="2200" dirty="0"/>
              <a:t> </a:t>
            </a:r>
            <a:r>
              <a:rPr lang="en-US" sz="2200" dirty="0" err="1"/>
              <a:t>nhà</a:t>
            </a:r>
            <a:r>
              <a:rPr lang="en-US" sz="2200" dirty="0"/>
              <a:t> </a:t>
            </a:r>
            <a:r>
              <a:rPr lang="en-US" sz="2200" dirty="0" err="1"/>
              <a:t>trọ</a:t>
            </a:r>
            <a:endParaRPr lang="en-US" sz="2200" dirty="0"/>
          </a:p>
          <a:p>
            <a:pPr>
              <a:buFont typeface="Wingdings" panose="05000000000000000000" pitchFamily="2" charset="2"/>
              <a:buChar char="ð"/>
            </a:pPr>
            <a:r>
              <a:rPr lang="en-US" sz="2200" dirty="0"/>
              <a:t> </a:t>
            </a:r>
            <a:r>
              <a:rPr lang="en-US" sz="2200" dirty="0" err="1"/>
              <a:t>Hỗ</a:t>
            </a:r>
            <a:r>
              <a:rPr lang="en-US" sz="2200" dirty="0"/>
              <a:t> </a:t>
            </a:r>
            <a:r>
              <a:rPr lang="en-US" sz="2200" dirty="0" err="1"/>
              <a:t>trợ</a:t>
            </a:r>
            <a:r>
              <a:rPr lang="en-US" sz="2200" dirty="0"/>
              <a:t> </a:t>
            </a:r>
            <a:r>
              <a:rPr lang="en-US" sz="2200" dirty="0" err="1"/>
              <a:t>người</a:t>
            </a:r>
            <a:r>
              <a:rPr lang="en-US" sz="2200" dirty="0"/>
              <a:t> </a:t>
            </a:r>
            <a:r>
              <a:rPr lang="en-US" sz="2200" dirty="0" err="1"/>
              <a:t>dùng</a:t>
            </a:r>
            <a:r>
              <a:rPr lang="en-US" sz="2200" dirty="0"/>
              <a:t> chia </a:t>
            </a:r>
            <a:r>
              <a:rPr lang="en-US" sz="2200" dirty="0" err="1"/>
              <a:t>sẻ</a:t>
            </a:r>
            <a:r>
              <a:rPr lang="en-US" sz="2200" dirty="0"/>
              <a:t> </a:t>
            </a:r>
            <a:r>
              <a:rPr lang="en-US" sz="2200" dirty="0" err="1"/>
              <a:t>thông</a:t>
            </a:r>
            <a:r>
              <a:rPr lang="en-US" sz="2200" dirty="0"/>
              <a:t> tin </a:t>
            </a:r>
            <a:r>
              <a:rPr lang="en-US" sz="2200" dirty="0" err="1"/>
              <a:t>nhà</a:t>
            </a:r>
            <a:r>
              <a:rPr lang="en-US" sz="2200" dirty="0"/>
              <a:t> </a:t>
            </a:r>
            <a:r>
              <a:rPr lang="en-US" sz="2200" dirty="0" err="1"/>
              <a:t>trọ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vị</a:t>
            </a:r>
            <a:r>
              <a:rPr lang="en-US" sz="2200" dirty="0"/>
              <a:t> </a:t>
            </a:r>
            <a:r>
              <a:rPr lang="en-US" sz="2200" dirty="0" err="1"/>
              <a:t>trí</a:t>
            </a:r>
            <a:r>
              <a:rPr lang="en-US" sz="2200" dirty="0"/>
              <a:t> </a:t>
            </a:r>
            <a:r>
              <a:rPr lang="en-US" sz="2200" dirty="0" err="1"/>
              <a:t>lân</a:t>
            </a:r>
            <a:r>
              <a:rPr lang="en-US" sz="2200" dirty="0"/>
              <a:t> </a:t>
            </a:r>
            <a:r>
              <a:rPr lang="en-US" sz="2200" dirty="0" err="1"/>
              <a:t>cận</a:t>
            </a:r>
            <a:r>
              <a:rPr lang="en-US" sz="2200" dirty="0"/>
              <a:t> . </a:t>
            </a:r>
          </a:p>
          <a:p>
            <a:pPr>
              <a:buFont typeface="Wingdings" panose="05000000000000000000" pitchFamily="2" charset="2"/>
              <a:buChar char="ð"/>
            </a:pPr>
            <a:r>
              <a:rPr lang="en-US" sz="2200" dirty="0" err="1"/>
              <a:t>Đảm</a:t>
            </a:r>
            <a:r>
              <a:rPr lang="en-US" sz="2200" dirty="0"/>
              <a:t> </a:t>
            </a:r>
            <a:r>
              <a:rPr lang="en-US" sz="2200" dirty="0" err="1"/>
              <a:t>bảo</a:t>
            </a:r>
            <a:r>
              <a:rPr lang="en-US" sz="2200" dirty="0"/>
              <a:t> </a:t>
            </a:r>
            <a:r>
              <a:rPr lang="en-US" sz="2200" dirty="0" err="1"/>
              <a:t>liên</a:t>
            </a:r>
            <a:r>
              <a:rPr lang="en-US" sz="2200" dirty="0"/>
              <a:t> </a:t>
            </a:r>
            <a:r>
              <a:rPr lang="en-US" sz="2200" dirty="0" err="1"/>
              <a:t>hệ</a:t>
            </a:r>
            <a:r>
              <a:rPr lang="en-US" sz="2200" dirty="0"/>
              <a:t> </a:t>
            </a:r>
            <a:r>
              <a:rPr lang="en-US" sz="2200" dirty="0" err="1"/>
              <a:t>giữa</a:t>
            </a:r>
            <a:r>
              <a:rPr lang="en-US" sz="2200" dirty="0"/>
              <a:t> </a:t>
            </a:r>
            <a:r>
              <a:rPr lang="en-US" sz="2200" dirty="0" err="1"/>
              <a:t>bên</a:t>
            </a:r>
            <a:r>
              <a:rPr lang="en-US" sz="2200" dirty="0"/>
              <a:t> </a:t>
            </a:r>
            <a:r>
              <a:rPr lang="en-US" sz="2200" dirty="0" err="1"/>
              <a:t>thuê</a:t>
            </a:r>
            <a:r>
              <a:rPr lang="en-US" sz="2200" dirty="0"/>
              <a:t> </a:t>
            </a:r>
            <a:r>
              <a:rPr lang="en-US" sz="2200" dirty="0" err="1"/>
              <a:t>trọ</a:t>
            </a:r>
            <a:r>
              <a:rPr lang="en-US" sz="2200" dirty="0"/>
              <a:t> </a:t>
            </a:r>
            <a:r>
              <a:rPr lang="en-US" sz="2200" dirty="0" err="1"/>
              <a:t>và</a:t>
            </a:r>
            <a:r>
              <a:rPr lang="en-US" sz="2200" dirty="0"/>
              <a:t> </a:t>
            </a:r>
            <a:r>
              <a:rPr lang="en-US" sz="2200" dirty="0" err="1"/>
              <a:t>bên</a:t>
            </a:r>
            <a:r>
              <a:rPr lang="en-US" sz="2200" dirty="0"/>
              <a:t> </a:t>
            </a:r>
            <a:r>
              <a:rPr lang="en-US" sz="2200" dirty="0" err="1"/>
              <a:t>cho</a:t>
            </a:r>
            <a:r>
              <a:rPr lang="en-US" sz="2200" dirty="0"/>
              <a:t> </a:t>
            </a:r>
            <a:r>
              <a:rPr lang="en-US" sz="2200" dirty="0" err="1"/>
              <a:t>thuê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5079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9A27BFC6433243AF82C71E66C75F8F" ma:contentTypeVersion="8" ma:contentTypeDescription="Create a new document." ma:contentTypeScope="" ma:versionID="751d59e61e3b4f33939b21ad1ac7252e">
  <xsd:schema xmlns:xsd="http://www.w3.org/2001/XMLSchema" xmlns:xs="http://www.w3.org/2001/XMLSchema" xmlns:p="http://schemas.microsoft.com/office/2006/metadata/properties" xmlns:ns3="b270ef70-787e-4b21-949e-123f015005f1" xmlns:ns4="4a34fae6-b339-442b-b47c-bf67ad3e0eba" targetNamespace="http://schemas.microsoft.com/office/2006/metadata/properties" ma:root="true" ma:fieldsID="1b98ab266168ffbb7604674ab337b645" ns3:_="" ns4:_="">
    <xsd:import namespace="b270ef70-787e-4b21-949e-123f015005f1"/>
    <xsd:import namespace="4a34fae6-b339-442b-b47c-bf67ad3e0e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70ef70-787e-4b21-949e-123f015005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34fae6-b339-442b-b47c-bf67ad3e0eb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2F0FB8-D558-4B4B-AFDB-50BFB35868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70ef70-787e-4b21-949e-123f015005f1"/>
    <ds:schemaRef ds:uri="4a34fae6-b339-442b-b47c-bf67ad3e0e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1764A3-4906-404E-BB26-8EE5114801B6}">
  <ds:schemaRefs>
    <ds:schemaRef ds:uri="http://purl.org/dc/terms/"/>
    <ds:schemaRef ds:uri="http://www.w3.org/XML/1998/namespace"/>
    <ds:schemaRef ds:uri="b270ef70-787e-4b21-949e-123f015005f1"/>
    <ds:schemaRef ds:uri="4a34fae6-b339-442b-b47c-bf67ad3e0eba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4CE9ECF-5B47-4EB6-AD00-A615EB7E20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1382</TotalTime>
  <Words>1667</Words>
  <Application>Microsoft Office PowerPoint</Application>
  <PresentationFormat>On-screen Show (4:3)</PresentationFormat>
  <Paragraphs>266</Paragraphs>
  <Slides>43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Arial Unicode MS</vt:lpstr>
      <vt:lpstr>Calibri</vt:lpstr>
      <vt:lpstr>Lato</vt:lpstr>
      <vt:lpstr>Symbol</vt:lpstr>
      <vt:lpstr>Tahoma</vt:lpstr>
      <vt:lpstr>VnNimbusRomanNo9L</vt:lpstr>
      <vt:lpstr>Wingdings</vt:lpstr>
      <vt:lpstr>Office Theme</vt:lpstr>
      <vt:lpstr>PowerPoint Presentation</vt:lpstr>
      <vt:lpstr>ĐỒ ÁN TỐT NGHIỆP</vt:lpstr>
      <vt:lpstr>PowerPoint Presentation</vt:lpstr>
      <vt:lpstr>PowerPoint Presentation</vt:lpstr>
      <vt:lpstr>PowerPoint Presentation</vt:lpstr>
      <vt:lpstr>Hiện trạng</vt:lpstr>
      <vt:lpstr>Hiện trạng</vt:lpstr>
      <vt:lpstr>Hiện trạng</vt:lpstr>
      <vt:lpstr>Mô tả bài toán</vt:lpstr>
      <vt:lpstr>PowerPoint Presentation</vt:lpstr>
      <vt:lpstr>Tổng quan kiến trúc</vt:lpstr>
      <vt:lpstr>Tổng quan kiến trúc</vt:lpstr>
      <vt:lpstr>2. Công nghệ sử dụng</vt:lpstr>
      <vt:lpstr>PowerPoint Presentation</vt:lpstr>
      <vt:lpstr>Biểu đồ usecase tổng quan</vt:lpstr>
      <vt:lpstr>Biểu đồ use case phân rã quản lý bài đăng</vt:lpstr>
      <vt:lpstr>Biểu đồ gói phía client</vt:lpstr>
      <vt:lpstr>Biểu đồ gói phía server</vt:lpstr>
      <vt:lpstr>Thiết kế chi tiết phía server </vt:lpstr>
      <vt:lpstr>Thiết kế chi tiết phía server </vt:lpstr>
      <vt:lpstr>Thiết kế chi tiết phía server </vt:lpstr>
      <vt:lpstr>Thiết kế chi tiết phía server </vt:lpstr>
      <vt:lpstr>Thiết kế cơ sở dữ liệu</vt:lpstr>
      <vt:lpstr>Thiết kế cơ sở dữ liệu</vt:lpstr>
      <vt:lpstr>PowerPoint Presentation</vt:lpstr>
      <vt:lpstr>Các chức năng chính</vt:lpstr>
      <vt:lpstr>Các chức năng chính</vt:lpstr>
      <vt:lpstr>Các chức năng chính</vt:lpstr>
      <vt:lpstr>Các chức năng chính</vt:lpstr>
      <vt:lpstr>Các chức năng chính</vt:lpstr>
      <vt:lpstr>Các chức năng chính</vt:lpstr>
      <vt:lpstr>Đóng góp nổi bật</vt:lpstr>
      <vt:lpstr>Cung cấp thông tin về lân cận của khu trọ</vt:lpstr>
      <vt:lpstr>Cung cấp thông tin về lân cận của khu trọ</vt:lpstr>
      <vt:lpstr>Cung cấp thông tin về lân cận của khu trọ</vt:lpstr>
      <vt:lpstr>Cung cấp thông tin về lân cận của khu trọ</vt:lpstr>
      <vt:lpstr>Cung cấp thông tin về lân cận của khu trọ</vt:lpstr>
      <vt:lpstr>Cung cấp thông tin về lân cận của khu trọ</vt:lpstr>
      <vt:lpstr>PowerPoint Presentation</vt:lpstr>
      <vt:lpstr>Kết luận</vt:lpstr>
      <vt:lpstr>Các điểm chưa đạt được</vt:lpstr>
      <vt:lpstr>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Phuong Trung Duc 20173030</cp:lastModifiedBy>
  <cp:revision>4</cp:revision>
  <dcterms:created xsi:type="dcterms:W3CDTF">2021-05-28T04:32:29Z</dcterms:created>
  <dcterms:modified xsi:type="dcterms:W3CDTF">2022-08-19T22:48:22Z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0x010100799A27BFC6433243AF82C71E66C75F8F</vt:lpwstr>
  </property>
</Properties>
</file>